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8"/>
  </p:notesMasterIdLst>
  <p:sldIdLst>
    <p:sldId id="256" r:id="rId2"/>
    <p:sldId id="257" r:id="rId3"/>
    <p:sldId id="259" r:id="rId4"/>
    <p:sldId id="261" r:id="rId5"/>
    <p:sldId id="258" r:id="rId6"/>
    <p:sldId id="260" r:id="rId7"/>
    <p:sldId id="272" r:id="rId8"/>
    <p:sldId id="273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7" r:id="rId21"/>
    <p:sldId id="276" r:id="rId22"/>
    <p:sldId id="278" r:id="rId23"/>
    <p:sldId id="279" r:id="rId24"/>
    <p:sldId id="281" r:id="rId25"/>
    <p:sldId id="282" r:id="rId26"/>
    <p:sldId id="284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  <p:sldId id="364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0"/>
    <p:restoredTop sz="94620"/>
  </p:normalViewPr>
  <p:slideViewPr>
    <p:cSldViewPr snapToGrid="0" snapToObjects="1">
      <p:cViewPr varScale="1">
        <p:scale>
          <a:sx n="103" d="100"/>
          <a:sy n="103" d="100"/>
        </p:scale>
        <p:origin x="1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F1D9D-0068-5D4E-A0F5-7BBBA30A48A0}" type="datetimeFigureOut">
              <a:rPr lang="en-US" smtClean="0"/>
              <a:t>2/6/19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5DC7-0F07-9A4A-AD25-2C04FC904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8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9F99E-7129-7941-A720-A3D5797CC3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2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8F5-1EAE-9E45-9F52-2D7BC9FCB338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BDA1-7758-964F-B835-439F4F128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8F5-1EAE-9E45-9F52-2D7BC9FCB338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BDA1-7758-964F-B835-439F4F128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6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8F5-1EAE-9E45-9F52-2D7BC9FCB338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BDA1-7758-964F-B835-439F4F128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9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8F5-1EAE-9E45-9F52-2D7BC9FCB338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BDA1-7758-964F-B835-439F4F128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7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8F5-1EAE-9E45-9F52-2D7BC9FCB338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BDA1-7758-964F-B835-439F4F128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5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8F5-1EAE-9E45-9F52-2D7BC9FCB338}" type="datetimeFigureOut">
              <a:rPr lang="en-US" smtClean="0"/>
              <a:t>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BDA1-7758-964F-B835-439F4F128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3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8F5-1EAE-9E45-9F52-2D7BC9FCB338}" type="datetimeFigureOut">
              <a:rPr lang="en-US" smtClean="0"/>
              <a:t>2/6/19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BDA1-7758-964F-B835-439F4F128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8F5-1EAE-9E45-9F52-2D7BC9FCB338}" type="datetimeFigureOut">
              <a:rPr lang="en-US" smtClean="0"/>
              <a:t>2/6/19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BDA1-7758-964F-B835-439F4F128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0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8F5-1EAE-9E45-9F52-2D7BC9FCB338}" type="datetimeFigureOut">
              <a:rPr lang="en-US" smtClean="0"/>
              <a:t>2/6/19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BDA1-7758-964F-B835-439F4F128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1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8F5-1EAE-9E45-9F52-2D7BC9FCB338}" type="datetimeFigureOut">
              <a:rPr lang="en-US" smtClean="0"/>
              <a:t>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BDA1-7758-964F-B835-439F4F128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2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8F5-1EAE-9E45-9F52-2D7BC9FCB338}" type="datetimeFigureOut">
              <a:rPr lang="en-US" smtClean="0"/>
              <a:t>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BDA1-7758-964F-B835-439F4F128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3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FD8F5-1EAE-9E45-9F52-2D7BC9FCB338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7BDA1-7758-964F-B835-439F4F128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5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51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7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9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0115-ADC8-544E-8880-C2E3656A76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Ophthalmic Optics</a:t>
            </a:r>
            <a:br>
              <a:rPr lang="en-US" dirty="0"/>
            </a:br>
            <a:r>
              <a:rPr lang="en-US"/>
              <a:t>Review 2019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95AAC-2D1F-4247-A0BD-A4F83A6FE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/>
              <a:t>Chris Woodruff</a:t>
            </a:r>
          </a:p>
        </p:txBody>
      </p:sp>
    </p:spTree>
    <p:extLst>
      <p:ext uri="{BB962C8B-B14F-4D97-AF65-F5344CB8AC3E}">
        <p14:creationId xmlns:p14="http://schemas.microsoft.com/office/powerpoint/2010/main" val="82144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Ophthalmic Prism / Prism Effects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Correction of Vertical Prism Effect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F0438-B1F2-A444-9A8B-A8BA93A64304}"/>
              </a:ext>
            </a:extLst>
          </p:cNvPr>
          <p:cNvSpPr txBox="1"/>
          <p:nvPr/>
        </p:nvSpPr>
        <p:spPr>
          <a:xfrm>
            <a:off x="1207008" y="1597152"/>
            <a:ext cx="69250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With </a:t>
            </a:r>
            <a:r>
              <a:rPr lang="en-US" sz="2000" b="1" dirty="0" err="1"/>
              <a:t>Anisometropic</a:t>
            </a:r>
            <a:r>
              <a:rPr lang="en-US" sz="2000" b="1" dirty="0"/>
              <a:t> Spectacle Rx:</a:t>
            </a:r>
          </a:p>
          <a:p>
            <a:endParaRPr lang="en-US" sz="2000" b="1" dirty="0"/>
          </a:p>
          <a:p>
            <a:r>
              <a:rPr lang="en-US" sz="2000" dirty="0"/>
              <a:t>Greatest concern for prismatic effects is for </a:t>
            </a:r>
            <a:r>
              <a:rPr lang="en-US" sz="2000" dirty="0" err="1"/>
              <a:t>presbyopic</a:t>
            </a:r>
            <a:r>
              <a:rPr lang="en-US" sz="2000" dirty="0"/>
              <a:t> patient looking down to use multifocal segment when reading.</a:t>
            </a:r>
          </a:p>
          <a:p>
            <a:endParaRPr lang="en-US" sz="2000" dirty="0"/>
          </a:p>
          <a:p>
            <a:r>
              <a:rPr lang="en-US" sz="2000" b="1" dirty="0"/>
              <a:t>Solutions include:</a:t>
            </a:r>
          </a:p>
          <a:p>
            <a:endParaRPr lang="en-US" sz="2000" dirty="0"/>
          </a:p>
          <a:p>
            <a:r>
              <a:rPr lang="en-US" sz="2000" dirty="0"/>
              <a:t>Slab Off Prism</a:t>
            </a:r>
          </a:p>
          <a:p>
            <a:r>
              <a:rPr lang="en-US" sz="2000" dirty="0"/>
              <a:t>Double Slab Off Prism</a:t>
            </a:r>
          </a:p>
          <a:p>
            <a:r>
              <a:rPr lang="en-US" sz="2000" dirty="0"/>
              <a:t>Dissimilar Segments</a:t>
            </a:r>
          </a:p>
          <a:p>
            <a:r>
              <a:rPr lang="en-US" sz="2000" dirty="0"/>
              <a:t>Compensated R Segments</a:t>
            </a:r>
          </a:p>
          <a:p>
            <a:r>
              <a:rPr lang="en-US" sz="2000" dirty="0"/>
              <a:t>Prism Segments</a:t>
            </a:r>
          </a:p>
          <a:p>
            <a:r>
              <a:rPr lang="en-US" sz="2000" dirty="0"/>
              <a:t>Multiple Corrections</a:t>
            </a:r>
          </a:p>
          <a:p>
            <a:r>
              <a:rPr lang="en-US" sz="2000" dirty="0"/>
              <a:t>Contact Lenses</a:t>
            </a:r>
          </a:p>
          <a:p>
            <a:r>
              <a:rPr lang="en-US" sz="2000" dirty="0"/>
              <a:t>Fresnel Prism</a:t>
            </a:r>
          </a:p>
          <a:p>
            <a:r>
              <a:rPr lang="en-US" sz="2000" dirty="0"/>
              <a:t>Fresnel Adds</a:t>
            </a:r>
          </a:p>
        </p:txBody>
      </p:sp>
    </p:spTree>
    <p:extLst>
      <p:ext uri="{BB962C8B-B14F-4D97-AF65-F5344CB8AC3E}">
        <p14:creationId xmlns:p14="http://schemas.microsoft.com/office/powerpoint/2010/main" val="149552379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Absorptive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3912D-40FC-7F41-9931-7B37EBD10A7F}"/>
              </a:ext>
            </a:extLst>
          </p:cNvPr>
          <p:cNvSpPr txBox="1"/>
          <p:nvPr/>
        </p:nvSpPr>
        <p:spPr>
          <a:xfrm>
            <a:off x="871537" y="1042988"/>
            <a:ext cx="587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Specification of Lens Tints &amp; Coatings</a:t>
            </a:r>
          </a:p>
        </p:txBody>
      </p:sp>
      <p:pic>
        <p:nvPicPr>
          <p:cNvPr id="5" name="Picture 4" descr="crownglass">
            <a:extLst>
              <a:ext uri="{FF2B5EF4-FFF2-40B4-BE49-F238E27FC236}">
                <a16:creationId xmlns:a16="http://schemas.microsoft.com/office/drawing/2014/main" id="{3857A027-B472-834A-8FA5-D027805E0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752600"/>
            <a:ext cx="7669213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56448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Absorptive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3912D-40FC-7F41-9931-7B37EBD10A7F}"/>
              </a:ext>
            </a:extLst>
          </p:cNvPr>
          <p:cNvSpPr txBox="1"/>
          <p:nvPr/>
        </p:nvSpPr>
        <p:spPr>
          <a:xfrm>
            <a:off x="871537" y="885824"/>
            <a:ext cx="587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Specification of Lens Tints &amp; Coatings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DB93A-B84B-9F40-9611-312E75E44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500179"/>
            <a:ext cx="3676649" cy="2757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84AB74-3864-1142-ABCC-32F4EF93D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31" y="1443027"/>
            <a:ext cx="3439043" cy="2757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DF3E2F-A8D7-DD41-A56B-56AAA0AED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4284344"/>
            <a:ext cx="3178175" cy="2316487"/>
          </a:xfrm>
          <a:prstGeom prst="rect">
            <a:avLst/>
          </a:prstGeom>
        </p:spPr>
      </p:pic>
      <p:pic>
        <p:nvPicPr>
          <p:cNvPr id="8" name="Picture 4" descr="crownglass">
            <a:extLst>
              <a:ext uri="{FF2B5EF4-FFF2-40B4-BE49-F238E27FC236}">
                <a16:creationId xmlns:a16="http://schemas.microsoft.com/office/drawing/2014/main" id="{E6A78156-67B4-0E4B-A77E-07AD443C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3" y="4532580"/>
            <a:ext cx="3492501" cy="210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3481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Absorptive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3912D-40FC-7F41-9931-7B37EBD10A7F}"/>
              </a:ext>
            </a:extLst>
          </p:cNvPr>
          <p:cNvSpPr txBox="1"/>
          <p:nvPr/>
        </p:nvSpPr>
        <p:spPr>
          <a:xfrm>
            <a:off x="871537" y="1042988"/>
            <a:ext cx="587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Characteristics of Photochromic Lenses</a:t>
            </a:r>
          </a:p>
        </p:txBody>
      </p:sp>
      <p:pic>
        <p:nvPicPr>
          <p:cNvPr id="4" name="Picture 3" descr="photgreyextra">
            <a:extLst>
              <a:ext uri="{FF2B5EF4-FFF2-40B4-BE49-F238E27FC236}">
                <a16:creationId xmlns:a16="http://schemas.microsoft.com/office/drawing/2014/main" id="{A76A3B75-BCA3-3F4A-BB71-F254ADCBD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36" y="1795458"/>
            <a:ext cx="669247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67033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Absorptive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3912D-40FC-7F41-9931-7B37EBD10A7F}"/>
              </a:ext>
            </a:extLst>
          </p:cNvPr>
          <p:cNvSpPr txBox="1"/>
          <p:nvPr/>
        </p:nvSpPr>
        <p:spPr>
          <a:xfrm>
            <a:off x="871537" y="1042988"/>
            <a:ext cx="587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Characteristics of Photochromic Lenses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BA2D7-6FFB-B94D-B27A-D6632FEAAFB2}"/>
              </a:ext>
            </a:extLst>
          </p:cNvPr>
          <p:cNvSpPr txBox="1"/>
          <p:nvPr/>
        </p:nvSpPr>
        <p:spPr>
          <a:xfrm>
            <a:off x="914398" y="2071692"/>
            <a:ext cx="7586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Transmission is affected by:</a:t>
            </a:r>
          </a:p>
          <a:p>
            <a:endParaRPr lang="en-US" sz="2000" dirty="0"/>
          </a:p>
          <a:p>
            <a:r>
              <a:rPr lang="en-US" sz="2000" dirty="0"/>
              <a:t>Intensity of Incident Light</a:t>
            </a:r>
          </a:p>
          <a:p>
            <a:r>
              <a:rPr lang="en-US" sz="2000" dirty="0"/>
              <a:t>Wavelength of Incident Light</a:t>
            </a:r>
          </a:p>
          <a:p>
            <a:r>
              <a:rPr lang="en-US" sz="2000" dirty="0"/>
              <a:t>Temperature</a:t>
            </a:r>
          </a:p>
          <a:p>
            <a:r>
              <a:rPr lang="en-US" sz="2000" dirty="0"/>
              <a:t>Length of Exposure</a:t>
            </a:r>
          </a:p>
        </p:txBody>
      </p:sp>
    </p:spTree>
    <p:extLst>
      <p:ext uri="{BB962C8B-B14F-4D97-AF65-F5344CB8AC3E}">
        <p14:creationId xmlns:p14="http://schemas.microsoft.com/office/powerpoint/2010/main" val="85374134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Absorptive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3912D-40FC-7F41-9931-7B37EBD10A7F}"/>
              </a:ext>
            </a:extLst>
          </p:cNvPr>
          <p:cNvSpPr txBox="1"/>
          <p:nvPr/>
        </p:nvSpPr>
        <p:spPr>
          <a:xfrm>
            <a:off x="585789" y="1042988"/>
            <a:ext cx="802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Relationship Between Lens Thickness &amp; Spectral Transmission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0CC26-E917-BA4C-8997-475BB7D647E9}"/>
              </a:ext>
            </a:extLst>
          </p:cNvPr>
          <p:cNvSpPr txBox="1"/>
          <p:nvPr/>
        </p:nvSpPr>
        <p:spPr>
          <a:xfrm>
            <a:off x="600070" y="1628776"/>
            <a:ext cx="76152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Optical Density</a:t>
            </a:r>
          </a:p>
          <a:p>
            <a:endParaRPr lang="en-US" sz="2000" dirty="0"/>
          </a:p>
          <a:p>
            <a:r>
              <a:rPr lang="en-US" sz="2000" dirty="0"/>
              <a:t>Optical Density is a way of expressing the transmission of light through a lens or filter.</a:t>
            </a:r>
          </a:p>
          <a:p>
            <a:endParaRPr lang="en-US" sz="2000" dirty="0"/>
          </a:p>
          <a:p>
            <a:r>
              <a:rPr lang="en-US" sz="2000" dirty="0"/>
              <a:t>Once the density is known for a given thickness, the density of any thickness can be determined by use of proportion.</a:t>
            </a:r>
          </a:p>
          <a:p>
            <a:endParaRPr lang="en-US" sz="2000" dirty="0"/>
          </a:p>
          <a:p>
            <a:r>
              <a:rPr lang="en-US" sz="2000" dirty="0"/>
              <a:t>Optical Density = -log</a:t>
            </a:r>
            <a:r>
              <a:rPr lang="en-US" sz="2000" baseline="-25000" dirty="0"/>
              <a:t>10</a:t>
            </a:r>
            <a:r>
              <a:rPr lang="en-US" sz="2000" dirty="0"/>
              <a:t>T</a:t>
            </a:r>
          </a:p>
          <a:p>
            <a:endParaRPr lang="en-US" sz="2000" dirty="0"/>
          </a:p>
          <a:p>
            <a:r>
              <a:rPr lang="en-US" sz="2000" dirty="0"/>
              <a:t>The density for a lens consists of:</a:t>
            </a:r>
          </a:p>
          <a:p>
            <a:endParaRPr lang="en-US" sz="2000" dirty="0"/>
          </a:p>
          <a:p>
            <a:r>
              <a:rPr lang="en-US" sz="2000" dirty="0"/>
              <a:t>2 surface densities (based on reflection)</a:t>
            </a:r>
          </a:p>
          <a:p>
            <a:r>
              <a:rPr lang="en-US" sz="2000" dirty="0"/>
              <a:t>Media density</a:t>
            </a:r>
          </a:p>
        </p:txBody>
      </p:sp>
    </p:spTree>
    <p:extLst>
      <p:ext uri="{BB962C8B-B14F-4D97-AF65-F5344CB8AC3E}">
        <p14:creationId xmlns:p14="http://schemas.microsoft.com/office/powerpoint/2010/main" val="237031883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Absorptive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3912D-40FC-7F41-9931-7B37EBD10A7F}"/>
              </a:ext>
            </a:extLst>
          </p:cNvPr>
          <p:cNvSpPr txBox="1"/>
          <p:nvPr/>
        </p:nvSpPr>
        <p:spPr>
          <a:xfrm>
            <a:off x="585788" y="1042988"/>
            <a:ext cx="840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Relationship Between Lens Thickness &amp; Spectral Transmission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0CC26-E917-BA4C-8997-475BB7D647E9}"/>
              </a:ext>
            </a:extLst>
          </p:cNvPr>
          <p:cNvSpPr txBox="1"/>
          <p:nvPr/>
        </p:nvSpPr>
        <p:spPr>
          <a:xfrm>
            <a:off x="600070" y="1628776"/>
            <a:ext cx="76152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Optical Density</a:t>
            </a:r>
          </a:p>
          <a:p>
            <a:endParaRPr lang="en-US" sz="2000" dirty="0"/>
          </a:p>
          <a:p>
            <a:r>
              <a:rPr lang="en-US" sz="2000" dirty="0"/>
              <a:t>For a lens with absorptive tint incorporated into the lens material (this is the case for most glass lenses), the transmission will vary across the lens depending on its thickness.</a:t>
            </a:r>
          </a:p>
          <a:p>
            <a:endParaRPr lang="en-US" sz="2000" dirty="0"/>
          </a:p>
          <a:p>
            <a:r>
              <a:rPr lang="en-US" sz="2000" dirty="0"/>
              <a:t>Minus lenses appear darker in the periphery</a:t>
            </a:r>
          </a:p>
          <a:p>
            <a:r>
              <a:rPr lang="en-US" sz="2000" dirty="0"/>
              <a:t>Plus lenses appear darker in the center</a:t>
            </a:r>
          </a:p>
          <a:p>
            <a:endParaRPr lang="en-US" sz="2000" dirty="0"/>
          </a:p>
          <a:p>
            <a:r>
              <a:rPr lang="en-US" sz="2000" dirty="0"/>
              <a:t>For plastic lenses, tint is usually applied after manufacturing and lenses absorb the tint evenly across the lens without regard for thickness and so tints appear uniform across the lens.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124152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Absorptive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3912D-40FC-7F41-9931-7B37EBD10A7F}"/>
              </a:ext>
            </a:extLst>
          </p:cNvPr>
          <p:cNvSpPr txBox="1"/>
          <p:nvPr/>
        </p:nvSpPr>
        <p:spPr>
          <a:xfrm>
            <a:off x="657226" y="942973"/>
            <a:ext cx="778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Special Occupational Requirements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F85F8-977A-9144-B997-C74C82B02271}"/>
              </a:ext>
            </a:extLst>
          </p:cNvPr>
          <p:cNvSpPr txBox="1"/>
          <p:nvPr/>
        </p:nvSpPr>
        <p:spPr>
          <a:xfrm>
            <a:off x="814388" y="1557335"/>
            <a:ext cx="74437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Typical Occupational Application of Absorptive Lenses</a:t>
            </a:r>
          </a:p>
          <a:p>
            <a:endParaRPr lang="en-US" sz="2000" dirty="0"/>
          </a:p>
          <a:p>
            <a:r>
              <a:rPr lang="en-US" sz="2000" b="1" dirty="0"/>
              <a:t>Welding</a:t>
            </a:r>
          </a:p>
          <a:p>
            <a:endParaRPr lang="en-US" sz="2000" dirty="0"/>
          </a:p>
          <a:p>
            <a:r>
              <a:rPr lang="en-US" sz="2000" dirty="0"/>
              <a:t>Use very dark (low transmission) gray lenses</a:t>
            </a:r>
          </a:p>
          <a:p>
            <a:r>
              <a:rPr lang="en-US" sz="2000" dirty="0"/>
              <a:t>     Concern about high UV exposure</a:t>
            </a:r>
          </a:p>
          <a:p>
            <a:r>
              <a:rPr lang="en-US" sz="2000" dirty="0"/>
              <a:t>     And high levels of visible radiation</a:t>
            </a:r>
          </a:p>
          <a:p>
            <a:endParaRPr lang="en-US" sz="2000" dirty="0"/>
          </a:p>
          <a:p>
            <a:r>
              <a:rPr lang="en-US" sz="2000" b="1" dirty="0"/>
              <a:t>IR Exposure</a:t>
            </a:r>
          </a:p>
          <a:p>
            <a:endParaRPr lang="en-US" sz="2000" dirty="0"/>
          </a:p>
          <a:p>
            <a:r>
              <a:rPr lang="en-US" sz="2000" dirty="0"/>
              <a:t>Glass Work</a:t>
            </a:r>
          </a:p>
          <a:p>
            <a:r>
              <a:rPr lang="en-US" sz="2000" dirty="0"/>
              <a:t>     Work with molten glass</a:t>
            </a:r>
          </a:p>
          <a:p>
            <a:r>
              <a:rPr lang="en-US" sz="2000" dirty="0"/>
              <a:t>Blast Furnace</a:t>
            </a:r>
          </a:p>
          <a:p>
            <a:r>
              <a:rPr lang="en-US" sz="2000" dirty="0"/>
              <a:t>     Industries with molten metal</a:t>
            </a:r>
          </a:p>
          <a:p>
            <a:endParaRPr lang="en-US" sz="2000" dirty="0"/>
          </a:p>
          <a:p>
            <a:r>
              <a:rPr lang="en-US" sz="2000" dirty="0"/>
              <a:t>Use </a:t>
            </a:r>
            <a:r>
              <a:rPr lang="en-US" sz="2000" dirty="0" err="1"/>
              <a:t>Therminon</a:t>
            </a:r>
            <a:r>
              <a:rPr lang="en-US" sz="2000" dirty="0"/>
              <a:t> tint (blue-green)</a:t>
            </a:r>
          </a:p>
        </p:txBody>
      </p:sp>
    </p:spTree>
    <p:extLst>
      <p:ext uri="{BB962C8B-B14F-4D97-AF65-F5344CB8AC3E}">
        <p14:creationId xmlns:p14="http://schemas.microsoft.com/office/powerpoint/2010/main" val="44077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Ophthalmic Prism / Prism Effects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Correction of Vertical Prism Effect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F0438-B1F2-A444-9A8B-A8BA93A64304}"/>
              </a:ext>
            </a:extLst>
          </p:cNvPr>
          <p:cNvSpPr txBox="1"/>
          <p:nvPr/>
        </p:nvSpPr>
        <p:spPr>
          <a:xfrm>
            <a:off x="1207008" y="1597152"/>
            <a:ext cx="69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Slab Off Prism</a:t>
            </a:r>
          </a:p>
        </p:txBody>
      </p:sp>
      <p:pic>
        <p:nvPicPr>
          <p:cNvPr id="6" name="Picture 5" descr="Macintosh HD:Users:chriswoodruff:Desktop:OO Pics:Optics Book Pictures:ftbifocalslaboff.psd">
            <a:extLst>
              <a:ext uri="{FF2B5EF4-FFF2-40B4-BE49-F238E27FC236}">
                <a16:creationId xmlns:a16="http://schemas.microsoft.com/office/drawing/2014/main" id="{68925F19-CC00-454C-8270-CF2BDE4D26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944" y="1997262"/>
            <a:ext cx="1717675" cy="1751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1C54B8-66DC-8942-9B39-575A9BF25791}"/>
              </a:ext>
            </a:extLst>
          </p:cNvPr>
          <p:cNvSpPr txBox="1"/>
          <p:nvPr/>
        </p:nvSpPr>
        <p:spPr>
          <a:xfrm>
            <a:off x="1048511" y="2255520"/>
            <a:ext cx="64810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Bi-centric grinding</a:t>
            </a:r>
          </a:p>
          <a:p>
            <a:endParaRPr lang="en-US" sz="2000" dirty="0"/>
          </a:p>
          <a:p>
            <a:r>
              <a:rPr lang="en-US" sz="2000" dirty="0"/>
              <a:t>Plastic lens: applied to back surface</a:t>
            </a:r>
          </a:p>
          <a:p>
            <a:r>
              <a:rPr lang="en-US" sz="2000" dirty="0"/>
              <a:t>Glass lens: applied to front surface</a:t>
            </a:r>
          </a:p>
          <a:p>
            <a:endParaRPr lang="en-US" sz="2000" dirty="0"/>
          </a:p>
          <a:p>
            <a:r>
              <a:rPr lang="en-US" sz="2000" dirty="0"/>
              <a:t>Results in the removal of base down prism</a:t>
            </a:r>
          </a:p>
          <a:p>
            <a:r>
              <a:rPr lang="en-US" sz="2000" dirty="0"/>
              <a:t>Applied to lens with least plus or most minus power</a:t>
            </a:r>
          </a:p>
          <a:p>
            <a:endParaRPr lang="en-US" sz="2000" dirty="0"/>
          </a:p>
          <a:p>
            <a:r>
              <a:rPr lang="en-US" sz="2000" dirty="0"/>
              <a:t>Slab off line at segment top for segmented bifocal</a:t>
            </a:r>
          </a:p>
          <a:p>
            <a:r>
              <a:rPr lang="en-US" sz="2000" dirty="0"/>
              <a:t>Slab off line slightly above near verification circle on PAL</a:t>
            </a:r>
          </a:p>
        </p:txBody>
      </p:sp>
    </p:spTree>
    <p:extLst>
      <p:ext uri="{BB962C8B-B14F-4D97-AF65-F5344CB8AC3E}">
        <p14:creationId xmlns:p14="http://schemas.microsoft.com/office/powerpoint/2010/main" val="167757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Ophthalmic Prism / Prism Effects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Correction of Vertical Prism Effect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F0438-B1F2-A444-9A8B-A8BA93A64304}"/>
              </a:ext>
            </a:extLst>
          </p:cNvPr>
          <p:cNvSpPr txBox="1"/>
          <p:nvPr/>
        </p:nvSpPr>
        <p:spPr>
          <a:xfrm>
            <a:off x="1207008" y="1597152"/>
            <a:ext cx="69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Slab Off Prism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C54B8-66DC-8942-9B39-575A9BF25791}"/>
              </a:ext>
            </a:extLst>
          </p:cNvPr>
          <p:cNvSpPr txBox="1"/>
          <p:nvPr/>
        </p:nvSpPr>
        <p:spPr>
          <a:xfrm>
            <a:off x="1048511" y="2255520"/>
            <a:ext cx="64810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Reverse Slab Off Prism</a:t>
            </a:r>
          </a:p>
          <a:p>
            <a:endParaRPr lang="en-US" sz="2000" dirty="0"/>
          </a:p>
          <a:p>
            <a:r>
              <a:rPr lang="en-US" sz="2000" dirty="0"/>
              <a:t>Base down prism is cast into the near portion of the lens</a:t>
            </a:r>
          </a:p>
          <a:p>
            <a:r>
              <a:rPr lang="en-US" sz="2000" dirty="0"/>
              <a:t>Applied to lens with most plus or least minus power</a:t>
            </a:r>
          </a:p>
          <a:p>
            <a:endParaRPr lang="en-US" sz="2000" dirty="0"/>
          </a:p>
          <a:p>
            <a:r>
              <a:rPr lang="en-US" sz="2000" dirty="0"/>
              <a:t>Double Slab Off Prism</a:t>
            </a:r>
          </a:p>
          <a:p>
            <a:endParaRPr lang="en-US" sz="2000" dirty="0"/>
          </a:p>
          <a:p>
            <a:r>
              <a:rPr lang="en-US" sz="2000" dirty="0"/>
              <a:t>Done with high minus lenses</a:t>
            </a:r>
          </a:p>
          <a:p>
            <a:r>
              <a:rPr lang="en-US" sz="2000" dirty="0"/>
              <a:t>Remove base down from each lens</a:t>
            </a:r>
          </a:p>
          <a:p>
            <a:r>
              <a:rPr lang="en-US" sz="2000" dirty="0"/>
              <a:t>Reducing prism effect in downgaze and reducing imbalance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148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Ophthalmic Prism / Prism Effects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Correction of Vertical Prism Effect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F0438-B1F2-A444-9A8B-A8BA93A64304}"/>
              </a:ext>
            </a:extLst>
          </p:cNvPr>
          <p:cNvSpPr txBox="1"/>
          <p:nvPr/>
        </p:nvSpPr>
        <p:spPr>
          <a:xfrm>
            <a:off x="1207008" y="1597152"/>
            <a:ext cx="69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Dissimilar Segments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C54B8-66DC-8942-9B39-575A9BF25791}"/>
              </a:ext>
            </a:extLst>
          </p:cNvPr>
          <p:cNvSpPr txBox="1"/>
          <p:nvPr/>
        </p:nvSpPr>
        <p:spPr>
          <a:xfrm>
            <a:off x="1048511" y="2255520"/>
            <a:ext cx="6481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Use two different types of multifocal segment</a:t>
            </a:r>
          </a:p>
          <a:p>
            <a:r>
              <a:rPr lang="en-US" sz="2000" dirty="0"/>
              <a:t>Create prism to neutralize prism in downgaze due to </a:t>
            </a:r>
            <a:r>
              <a:rPr lang="en-US" sz="2000" dirty="0" err="1"/>
              <a:t>aniso</a:t>
            </a:r>
            <a:r>
              <a:rPr lang="en-US" sz="2000" dirty="0"/>
              <a:t> Rx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4" descr="segcenterall">
            <a:extLst>
              <a:ext uri="{FF2B5EF4-FFF2-40B4-BE49-F238E27FC236}">
                <a16:creationId xmlns:a16="http://schemas.microsoft.com/office/drawing/2014/main" id="{79B68F64-0ABC-0A45-89E8-D3EAEA9CE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93" y="3333601"/>
            <a:ext cx="3569526" cy="300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91752C-EF44-9E49-8713-6AA45CECEECE}"/>
              </a:ext>
            </a:extLst>
          </p:cNvPr>
          <p:cNvSpPr txBox="1"/>
          <p:nvPr/>
        </p:nvSpPr>
        <p:spPr>
          <a:xfrm>
            <a:off x="6235319" y="3821828"/>
            <a:ext cx="236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Seg</a:t>
            </a:r>
            <a:r>
              <a:rPr lang="en-US" dirty="0"/>
              <a:t> OC 5mm below segment 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186C8-5127-8D45-A916-D79288E5EDED}"/>
              </a:ext>
            </a:extLst>
          </p:cNvPr>
          <p:cNvSpPr txBox="1"/>
          <p:nvPr/>
        </p:nvSpPr>
        <p:spPr>
          <a:xfrm>
            <a:off x="6235319" y="5216704"/>
            <a:ext cx="23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Seg</a:t>
            </a:r>
            <a:r>
              <a:rPr lang="en-US" dirty="0"/>
              <a:t> OC at segment 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9015C0-2B50-F54B-A34D-5EBF8693BAEA}"/>
              </a:ext>
            </a:extLst>
          </p:cNvPr>
          <p:cNvSpPr txBox="1"/>
          <p:nvPr/>
        </p:nvSpPr>
        <p:spPr>
          <a:xfrm>
            <a:off x="663067" y="4513872"/>
            <a:ext cx="2360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Seg</a:t>
            </a:r>
            <a:r>
              <a:rPr lang="en-US" dirty="0"/>
              <a:t> OC ½ segment diameter below segment top</a:t>
            </a:r>
          </a:p>
        </p:txBody>
      </p:sp>
    </p:spTree>
    <p:extLst>
      <p:ext uri="{BB962C8B-B14F-4D97-AF65-F5344CB8AC3E}">
        <p14:creationId xmlns:p14="http://schemas.microsoft.com/office/powerpoint/2010/main" val="1270692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Ophthalmic Prism / Prism Effects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Correction of Vertical Prism Effect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F0438-B1F2-A444-9A8B-A8BA93A64304}"/>
              </a:ext>
            </a:extLst>
          </p:cNvPr>
          <p:cNvSpPr txBox="1"/>
          <p:nvPr/>
        </p:nvSpPr>
        <p:spPr>
          <a:xfrm>
            <a:off x="1207008" y="1597152"/>
            <a:ext cx="69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Compensated R Segments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C54B8-66DC-8942-9B39-575A9BF25791}"/>
              </a:ext>
            </a:extLst>
          </p:cNvPr>
          <p:cNvSpPr txBox="1"/>
          <p:nvPr/>
        </p:nvSpPr>
        <p:spPr>
          <a:xfrm>
            <a:off x="1048511" y="2255520"/>
            <a:ext cx="6481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 (ribbon) Segments are available with Segment OC in positions ranging from 4 to 10mm below segment top.</a:t>
            </a:r>
          </a:p>
          <a:p>
            <a:endParaRPr lang="en-US" sz="2000" dirty="0"/>
          </a:p>
          <a:p>
            <a:r>
              <a:rPr lang="en-US" sz="2000" dirty="0"/>
              <a:t>Maximum prism is limited</a:t>
            </a:r>
          </a:p>
          <a:p>
            <a:endParaRPr lang="en-US" sz="2000" dirty="0"/>
          </a:p>
          <a:p>
            <a:r>
              <a:rPr lang="en-US" sz="2000" dirty="0"/>
              <a:t>Ex: +2.00D can create (0.6 x 2.00) = 1.2 prism diopters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4127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Ophthalmic Prism / Prism Effects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Correction of Vertical Prism Effect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F0438-B1F2-A444-9A8B-A8BA93A64304}"/>
              </a:ext>
            </a:extLst>
          </p:cNvPr>
          <p:cNvSpPr txBox="1"/>
          <p:nvPr/>
        </p:nvSpPr>
        <p:spPr>
          <a:xfrm>
            <a:off x="1207008" y="1597152"/>
            <a:ext cx="69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Prism Segments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C54B8-66DC-8942-9B39-575A9BF25791}"/>
              </a:ext>
            </a:extLst>
          </p:cNvPr>
          <p:cNvSpPr txBox="1"/>
          <p:nvPr/>
        </p:nvSpPr>
        <p:spPr>
          <a:xfrm>
            <a:off x="1048511" y="2255520"/>
            <a:ext cx="6481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Prism provided by segment</a:t>
            </a:r>
          </a:p>
          <a:p>
            <a:endParaRPr lang="en-US" sz="2000" dirty="0"/>
          </a:p>
          <a:p>
            <a:r>
              <a:rPr lang="en-US" sz="2000" dirty="0"/>
              <a:t>Rarely Used</a:t>
            </a:r>
          </a:p>
          <a:p>
            <a:endParaRPr lang="en-US" sz="2000" dirty="0"/>
          </a:p>
          <a:p>
            <a:r>
              <a:rPr lang="en-US" sz="2000" dirty="0"/>
              <a:t>Expensive</a:t>
            </a:r>
          </a:p>
          <a:p>
            <a:r>
              <a:rPr lang="en-US" sz="2000" dirty="0"/>
              <a:t>Thick</a:t>
            </a:r>
          </a:p>
          <a:p>
            <a:r>
              <a:rPr lang="en-US" sz="2000" dirty="0"/>
              <a:t>Special Order</a:t>
            </a:r>
          </a:p>
          <a:p>
            <a:r>
              <a:rPr lang="en-US" sz="2000" dirty="0"/>
              <a:t>Limited Availability</a:t>
            </a:r>
          </a:p>
        </p:txBody>
      </p:sp>
    </p:spTree>
    <p:extLst>
      <p:ext uri="{BB962C8B-B14F-4D97-AF65-F5344CB8AC3E}">
        <p14:creationId xmlns:p14="http://schemas.microsoft.com/office/powerpoint/2010/main" val="270811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Ophthalmic Prism / Prism Effects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Correction of Vertical Prism Effect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F0438-B1F2-A444-9A8B-A8BA93A64304}"/>
              </a:ext>
            </a:extLst>
          </p:cNvPr>
          <p:cNvSpPr txBox="1"/>
          <p:nvPr/>
        </p:nvSpPr>
        <p:spPr>
          <a:xfrm>
            <a:off x="1207008" y="1597152"/>
            <a:ext cx="69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Multiple Corrections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C54B8-66DC-8942-9B39-575A9BF25791}"/>
              </a:ext>
            </a:extLst>
          </p:cNvPr>
          <p:cNvSpPr txBox="1"/>
          <p:nvPr/>
        </p:nvSpPr>
        <p:spPr>
          <a:xfrm>
            <a:off x="1048511" y="2255520"/>
            <a:ext cx="6481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Different Distance &amp; Near Corrections</a:t>
            </a:r>
          </a:p>
          <a:p>
            <a:endParaRPr lang="en-US" sz="2000" dirty="0"/>
          </a:p>
          <a:p>
            <a:r>
              <a:rPr lang="en-US" sz="2000" dirty="0"/>
              <a:t>Eliminate need for downgaze with near Rx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002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Ophthalmic Prism / Prism Effects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Correction of Vertical Prism Effect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F0438-B1F2-A444-9A8B-A8BA93A64304}"/>
              </a:ext>
            </a:extLst>
          </p:cNvPr>
          <p:cNvSpPr txBox="1"/>
          <p:nvPr/>
        </p:nvSpPr>
        <p:spPr>
          <a:xfrm>
            <a:off x="1207008" y="1597152"/>
            <a:ext cx="69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Contact Lenses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C54B8-66DC-8942-9B39-575A9BF25791}"/>
              </a:ext>
            </a:extLst>
          </p:cNvPr>
          <p:cNvSpPr txBox="1"/>
          <p:nvPr/>
        </p:nvSpPr>
        <p:spPr>
          <a:xfrm>
            <a:off x="1048511" y="2255520"/>
            <a:ext cx="6481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Contact Lenses usually fit to move with the eye in downgaze so prism not induced in downgaze</a:t>
            </a:r>
          </a:p>
          <a:p>
            <a:endParaRPr lang="en-US" sz="2000" dirty="0"/>
          </a:p>
          <a:p>
            <a:r>
              <a:rPr lang="en-US" sz="2000" dirty="0"/>
              <a:t>Can use multifocal CL, </a:t>
            </a:r>
            <a:r>
              <a:rPr lang="en-US" sz="2000" dirty="0" err="1"/>
              <a:t>monovision</a:t>
            </a:r>
            <a:r>
              <a:rPr lang="en-US" sz="2000" dirty="0"/>
              <a:t>, reading Rx over CLs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0843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Ophthalmic Prism / Prism Effects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Correction of Vertical Prism Effect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F0438-B1F2-A444-9A8B-A8BA93A64304}"/>
              </a:ext>
            </a:extLst>
          </p:cNvPr>
          <p:cNvSpPr txBox="1"/>
          <p:nvPr/>
        </p:nvSpPr>
        <p:spPr>
          <a:xfrm>
            <a:off x="1207008" y="1597152"/>
            <a:ext cx="69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Fresnel Prism / Fresnel Add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C54B8-66DC-8942-9B39-575A9BF25791}"/>
              </a:ext>
            </a:extLst>
          </p:cNvPr>
          <p:cNvSpPr txBox="1"/>
          <p:nvPr/>
        </p:nvSpPr>
        <p:spPr>
          <a:xfrm>
            <a:off x="1048511" y="2255520"/>
            <a:ext cx="6481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Used for temporary applications</a:t>
            </a:r>
          </a:p>
          <a:p>
            <a:endParaRPr lang="en-US" sz="2000" dirty="0"/>
          </a:p>
          <a:p>
            <a:r>
              <a:rPr lang="en-US" sz="2000" dirty="0"/>
              <a:t>Reduce contrast and Visual Acuity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64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Ophthalmic Prism / Prism Effects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E6C16-13BC-494A-AE2A-0EAB0AD0F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27" y="1825768"/>
            <a:ext cx="4399762" cy="4346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1143000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Thickness difference across a prism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101CF-921F-8D4E-B150-F84CE37BB494}"/>
              </a:ext>
            </a:extLst>
          </p:cNvPr>
          <p:cNvSpPr txBox="1"/>
          <p:nvPr/>
        </p:nvSpPr>
        <p:spPr>
          <a:xfrm>
            <a:off x="4114799" y="2062755"/>
            <a:ext cx="362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Thickness attributed to prism: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6EBFAC-A491-754D-B7CE-7BE84D91DA5B}"/>
                  </a:ext>
                </a:extLst>
              </p:cNvPr>
              <p:cNvSpPr txBox="1"/>
              <p:nvPr/>
            </p:nvSpPr>
            <p:spPr>
              <a:xfrm>
                <a:off x="4543416" y="2959710"/>
                <a:ext cx="2771777" cy="664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6EBFAC-A491-754D-B7CE-7BE84D91D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16" y="2959710"/>
                <a:ext cx="2771777" cy="664990"/>
              </a:xfrm>
              <a:prstGeom prst="rect">
                <a:avLst/>
              </a:prstGeom>
              <a:blipFill>
                <a:blip r:embed="rId3"/>
                <a:stretch>
                  <a:fillRect l="-7763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13E340B-33DD-8241-8929-04E7A25B694A}"/>
              </a:ext>
            </a:extLst>
          </p:cNvPr>
          <p:cNvSpPr txBox="1"/>
          <p:nvPr/>
        </p:nvSpPr>
        <p:spPr>
          <a:xfrm>
            <a:off x="4450556" y="4143372"/>
            <a:ext cx="30789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Where:</a:t>
            </a:r>
          </a:p>
          <a:p>
            <a:endParaRPr lang="en-US" sz="2000" dirty="0"/>
          </a:p>
          <a:p>
            <a:r>
              <a:rPr lang="en-US" sz="2000" dirty="0"/>
              <a:t>d = lens diameter</a:t>
            </a:r>
          </a:p>
          <a:p>
            <a:r>
              <a:rPr lang="en-US" sz="2000" dirty="0"/>
              <a:t>P = prism power</a:t>
            </a:r>
          </a:p>
          <a:p>
            <a:r>
              <a:rPr lang="en-US" sz="2000" dirty="0"/>
              <a:t>n = index of refraction</a:t>
            </a:r>
          </a:p>
        </p:txBody>
      </p:sp>
    </p:spTree>
    <p:extLst>
      <p:ext uri="{BB962C8B-B14F-4D97-AF65-F5344CB8AC3E}">
        <p14:creationId xmlns:p14="http://schemas.microsoft.com/office/powerpoint/2010/main" val="9031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580D-BE94-7E43-9984-11BA50CE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Ophthalmic Prism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1D6A9-67D8-0B42-8634-A1349298FA56}"/>
              </a:ext>
            </a:extLst>
          </p:cNvPr>
          <p:cNvSpPr txBox="1"/>
          <p:nvPr/>
        </p:nvSpPr>
        <p:spPr>
          <a:xfrm>
            <a:off x="685793" y="1843088"/>
            <a:ext cx="7115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Prism Effects in Periphery of Lens</a:t>
            </a:r>
          </a:p>
          <a:p>
            <a:endParaRPr lang="en-US" sz="2400" dirty="0"/>
          </a:p>
          <a:p>
            <a:r>
              <a:rPr lang="en-US" sz="2400" dirty="0" err="1"/>
              <a:t>Decentration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Major Reference Points</a:t>
            </a:r>
          </a:p>
          <a:p>
            <a:endParaRPr lang="en-US" sz="2400" dirty="0"/>
          </a:p>
          <a:p>
            <a:r>
              <a:rPr lang="en-US" sz="2400" dirty="0"/>
              <a:t>Correction of Vertical Prism Effect</a:t>
            </a:r>
          </a:p>
          <a:p>
            <a:endParaRPr lang="en-US" sz="2400" dirty="0"/>
          </a:p>
          <a:p>
            <a:r>
              <a:rPr lang="en-US" sz="2400" dirty="0"/>
              <a:t>Thickness Difference Across a Prism</a:t>
            </a:r>
          </a:p>
        </p:txBody>
      </p:sp>
    </p:spTree>
    <p:extLst>
      <p:ext uri="{BB962C8B-B14F-4D97-AF65-F5344CB8AC3E}">
        <p14:creationId xmlns:p14="http://schemas.microsoft.com/office/powerpoint/2010/main" val="853780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7499-F6AA-814E-B46F-89DF4C57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Aberrations &amp; Lens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F2ABE-4E9A-1241-960F-B8AA5AF3AEB1}"/>
              </a:ext>
            </a:extLst>
          </p:cNvPr>
          <p:cNvSpPr txBox="1"/>
          <p:nvPr/>
        </p:nvSpPr>
        <p:spPr>
          <a:xfrm>
            <a:off x="857250" y="1871663"/>
            <a:ext cx="63722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Aberrations</a:t>
            </a:r>
          </a:p>
          <a:p>
            <a:endParaRPr lang="en-US" sz="2400" dirty="0"/>
          </a:p>
          <a:p>
            <a:r>
              <a:rPr lang="en-US" sz="2400" dirty="0"/>
              <a:t>     Chromatic</a:t>
            </a:r>
          </a:p>
          <a:p>
            <a:r>
              <a:rPr lang="en-US" sz="2400" dirty="0"/>
              <a:t>     Monochromatic</a:t>
            </a:r>
          </a:p>
          <a:p>
            <a:endParaRPr lang="en-US" sz="2400" dirty="0"/>
          </a:p>
          <a:p>
            <a:r>
              <a:rPr lang="en-US" sz="2400" dirty="0"/>
              <a:t>Principles of Corrected Curve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57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802F5C-1D51-6547-88BF-B599BEC2E947}"/>
              </a:ext>
            </a:extLst>
          </p:cNvPr>
          <p:cNvSpPr txBox="1"/>
          <p:nvPr/>
        </p:nvSpPr>
        <p:spPr>
          <a:xfrm>
            <a:off x="2443163" y="457200"/>
            <a:ext cx="460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Aberrations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DAD87-C5E5-7E42-B774-3302C5D3BB66}"/>
              </a:ext>
            </a:extLst>
          </p:cNvPr>
          <p:cNvSpPr txBox="1"/>
          <p:nvPr/>
        </p:nvSpPr>
        <p:spPr>
          <a:xfrm>
            <a:off x="1214438" y="1314450"/>
            <a:ext cx="71437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Chromatic Aberration</a:t>
            </a:r>
          </a:p>
          <a:p>
            <a:r>
              <a:rPr lang="en-US" sz="2000" dirty="0"/>
              <a:t>     Characteristic of Lens Material</a:t>
            </a:r>
          </a:p>
          <a:p>
            <a:endParaRPr lang="en-US" sz="2000" dirty="0"/>
          </a:p>
          <a:p>
            <a:r>
              <a:rPr lang="en-US" sz="2000" b="1" dirty="0"/>
              <a:t>Monochromatic Aberrations</a:t>
            </a:r>
          </a:p>
          <a:p>
            <a:r>
              <a:rPr lang="en-US" sz="2000" dirty="0"/>
              <a:t>     Characteristic of Lens Design</a:t>
            </a:r>
          </a:p>
          <a:p>
            <a:endParaRPr lang="en-US" sz="2000" dirty="0"/>
          </a:p>
          <a:p>
            <a:r>
              <a:rPr lang="en-US" sz="2000" dirty="0"/>
              <a:t>Spherical Aberration</a:t>
            </a:r>
          </a:p>
          <a:p>
            <a:r>
              <a:rPr lang="en-US" sz="2000" dirty="0"/>
              <a:t>Coma</a:t>
            </a:r>
          </a:p>
          <a:p>
            <a:r>
              <a:rPr lang="en-US" sz="2000" dirty="0"/>
              <a:t>Oblique Astigmatism*</a:t>
            </a:r>
          </a:p>
          <a:p>
            <a:r>
              <a:rPr lang="en-US" sz="2000" dirty="0"/>
              <a:t>Curvature of Field (Image)**</a:t>
            </a:r>
          </a:p>
          <a:p>
            <a:r>
              <a:rPr lang="en-US" sz="2000" dirty="0"/>
              <a:t>Distortion</a:t>
            </a:r>
          </a:p>
          <a:p>
            <a:endParaRPr lang="en-US" sz="2000" dirty="0"/>
          </a:p>
          <a:p>
            <a:r>
              <a:rPr lang="en-US" sz="2000" dirty="0"/>
              <a:t>*most important</a:t>
            </a:r>
          </a:p>
          <a:p>
            <a:r>
              <a:rPr lang="en-US" sz="2000" dirty="0"/>
              <a:t>**second most important</a:t>
            </a:r>
          </a:p>
        </p:txBody>
      </p:sp>
    </p:spTree>
    <p:extLst>
      <p:ext uri="{BB962C8B-B14F-4D97-AF65-F5344CB8AC3E}">
        <p14:creationId xmlns:p14="http://schemas.microsoft.com/office/powerpoint/2010/main" val="4112306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802F5C-1D51-6547-88BF-B599BEC2E947}"/>
              </a:ext>
            </a:extLst>
          </p:cNvPr>
          <p:cNvSpPr txBox="1"/>
          <p:nvPr/>
        </p:nvSpPr>
        <p:spPr>
          <a:xfrm>
            <a:off x="2443163" y="457200"/>
            <a:ext cx="460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Aberrations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DAD87-C5E5-7E42-B774-3302C5D3BB66}"/>
              </a:ext>
            </a:extLst>
          </p:cNvPr>
          <p:cNvSpPr txBox="1"/>
          <p:nvPr/>
        </p:nvSpPr>
        <p:spPr>
          <a:xfrm>
            <a:off x="1214438" y="1314450"/>
            <a:ext cx="7143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Monochromatic Aberrations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Spherical Aberration*</a:t>
            </a:r>
          </a:p>
          <a:p>
            <a:r>
              <a:rPr lang="en-US" sz="2000" dirty="0"/>
              <a:t>Coma*</a:t>
            </a:r>
          </a:p>
          <a:p>
            <a:r>
              <a:rPr lang="en-US" sz="2000" dirty="0"/>
              <a:t>Oblique Astigmatism*</a:t>
            </a:r>
          </a:p>
          <a:p>
            <a:r>
              <a:rPr lang="en-US" sz="2000" dirty="0"/>
              <a:t>Curvature of Field (Image)*</a:t>
            </a:r>
          </a:p>
          <a:p>
            <a:r>
              <a:rPr lang="en-US" sz="2000" dirty="0"/>
              <a:t>Distortion**</a:t>
            </a:r>
          </a:p>
          <a:p>
            <a:endParaRPr lang="en-US" sz="2000" dirty="0"/>
          </a:p>
          <a:p>
            <a:r>
              <a:rPr lang="en-US" sz="2000" dirty="0"/>
              <a:t>*defocus</a:t>
            </a:r>
          </a:p>
          <a:p>
            <a:r>
              <a:rPr lang="en-US" sz="2000" dirty="0"/>
              <a:t>**shape problem</a:t>
            </a:r>
          </a:p>
        </p:txBody>
      </p:sp>
    </p:spTree>
    <p:extLst>
      <p:ext uri="{BB962C8B-B14F-4D97-AF65-F5344CB8AC3E}">
        <p14:creationId xmlns:p14="http://schemas.microsoft.com/office/powerpoint/2010/main" val="1177834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802F5C-1D51-6547-88BF-B599BEC2E947}"/>
              </a:ext>
            </a:extLst>
          </p:cNvPr>
          <p:cNvSpPr txBox="1"/>
          <p:nvPr/>
        </p:nvSpPr>
        <p:spPr>
          <a:xfrm>
            <a:off x="2443163" y="457200"/>
            <a:ext cx="460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Aberrations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DAD87-C5E5-7E42-B774-3302C5D3BB66}"/>
              </a:ext>
            </a:extLst>
          </p:cNvPr>
          <p:cNvSpPr txBox="1"/>
          <p:nvPr/>
        </p:nvSpPr>
        <p:spPr>
          <a:xfrm>
            <a:off x="1214438" y="1314450"/>
            <a:ext cx="71437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Monochromatic Aberrations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These are usually ignored:</a:t>
            </a:r>
          </a:p>
          <a:p>
            <a:endParaRPr lang="en-US" sz="2000" b="1" dirty="0"/>
          </a:p>
          <a:p>
            <a:r>
              <a:rPr lang="en-US" sz="2000" dirty="0"/>
              <a:t>Spherical Aberration</a:t>
            </a:r>
          </a:p>
          <a:p>
            <a:r>
              <a:rPr lang="en-US" sz="2000" dirty="0"/>
              <a:t>Coma</a:t>
            </a:r>
          </a:p>
          <a:p>
            <a:r>
              <a:rPr lang="en-US" sz="2000" dirty="0"/>
              <a:t>Distortion</a:t>
            </a:r>
          </a:p>
          <a:p>
            <a:endParaRPr lang="en-US" sz="2000" dirty="0"/>
          </a:p>
          <a:p>
            <a:r>
              <a:rPr lang="en-US" sz="2000" b="1" dirty="0"/>
              <a:t>These are controlled through base curve selection:</a:t>
            </a:r>
          </a:p>
          <a:p>
            <a:endParaRPr lang="en-US" sz="2000" b="1" dirty="0"/>
          </a:p>
          <a:p>
            <a:r>
              <a:rPr lang="en-US" sz="2000" dirty="0"/>
              <a:t>Oblique Astigmatism</a:t>
            </a:r>
          </a:p>
          <a:p>
            <a:r>
              <a:rPr lang="en-US" sz="2000" dirty="0"/>
              <a:t>Curvature of Field (Image)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5461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259332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F8219-9C82-A047-8D68-1C4C90301B8C}"/>
              </a:ext>
            </a:extLst>
          </p:cNvPr>
          <p:cNvSpPr txBox="1"/>
          <p:nvPr/>
        </p:nvSpPr>
        <p:spPr>
          <a:xfrm>
            <a:off x="1471613" y="879761"/>
            <a:ext cx="66436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Principles of Corrected Curve Design</a:t>
            </a:r>
          </a:p>
          <a:p>
            <a:endParaRPr lang="en-US" sz="2400" b="1" dirty="0"/>
          </a:p>
          <a:p>
            <a:r>
              <a:rPr lang="en-US" sz="2000" dirty="0"/>
              <a:t>Corrected curve lenses are designed to minimize aberrations through proper base curve selection.</a:t>
            </a:r>
          </a:p>
          <a:p>
            <a:endParaRPr lang="en-US" sz="2000" dirty="0"/>
          </a:p>
          <a:p>
            <a:r>
              <a:rPr lang="en-US" sz="2000" dirty="0"/>
              <a:t>Based on the work of </a:t>
            </a:r>
            <a:r>
              <a:rPr lang="en-US" sz="2000" dirty="0" err="1"/>
              <a:t>Ostwalt</a:t>
            </a:r>
            <a:endParaRPr lang="en-US" sz="2000" dirty="0"/>
          </a:p>
          <a:p>
            <a:r>
              <a:rPr lang="en-US" sz="2000" dirty="0"/>
              <a:t>Each lens material has a different curve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8D16D74-5C77-704B-9D37-827768AD3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268" y="3361519"/>
            <a:ext cx="4876800" cy="323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834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F8219-9C82-A047-8D68-1C4C90301B8C}"/>
              </a:ext>
            </a:extLst>
          </p:cNvPr>
          <p:cNvSpPr txBox="1"/>
          <p:nvPr/>
        </p:nvSpPr>
        <p:spPr>
          <a:xfrm>
            <a:off x="1471613" y="1143000"/>
            <a:ext cx="66436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Principles of Corrected Curve Design</a:t>
            </a:r>
          </a:p>
          <a:p>
            <a:endParaRPr lang="en-US" sz="2400" b="1" dirty="0"/>
          </a:p>
          <a:p>
            <a:r>
              <a:rPr lang="en-US" sz="2000" dirty="0"/>
              <a:t>Base curves are selected to minimize Oblique Astigmatism (and also reduce Curvature of Field):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8D16D74-5C77-704B-9D37-827768AD3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835030"/>
            <a:ext cx="4876800" cy="323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4B5881-F6B8-7A48-8E9C-FCC717B9EF4E}"/>
              </a:ext>
            </a:extLst>
          </p:cNvPr>
          <p:cNvCxnSpPr>
            <a:cxnSpLocks/>
          </p:cNvCxnSpPr>
          <p:nvPr/>
        </p:nvCxnSpPr>
        <p:spPr>
          <a:xfrm>
            <a:off x="6501384" y="4562856"/>
            <a:ext cx="0" cy="10972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ACCB87-D195-954B-8D75-05C1621F8EDB}"/>
              </a:ext>
            </a:extLst>
          </p:cNvPr>
          <p:cNvCxnSpPr>
            <a:cxnSpLocks/>
          </p:cNvCxnSpPr>
          <p:nvPr/>
        </p:nvCxnSpPr>
        <p:spPr>
          <a:xfrm>
            <a:off x="6501384" y="4562856"/>
            <a:ext cx="6766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40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FC06E-615A-BB42-9C16-8E8F1FB3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Anisometropia</a:t>
            </a:r>
            <a:r>
              <a:rPr lang="en-US" dirty="0"/>
              <a:t> &amp; </a:t>
            </a:r>
            <a:r>
              <a:rPr lang="en-US" dirty="0" err="1"/>
              <a:t>Aniseikonia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707ABA-8BB2-2D4A-9532-B462E92B4C18}"/>
              </a:ext>
            </a:extLst>
          </p:cNvPr>
          <p:cNvSpPr txBox="1"/>
          <p:nvPr/>
        </p:nvSpPr>
        <p:spPr>
          <a:xfrm>
            <a:off x="628650" y="1928813"/>
            <a:ext cx="6815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Concerns with </a:t>
            </a:r>
            <a:r>
              <a:rPr lang="en-US" sz="2400" dirty="0" err="1"/>
              <a:t>Anisometropia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Spectacle Magnification</a:t>
            </a:r>
          </a:p>
          <a:p>
            <a:endParaRPr lang="en-US" sz="2400" dirty="0"/>
          </a:p>
          <a:p>
            <a:r>
              <a:rPr lang="en-US" sz="2400" dirty="0" err="1"/>
              <a:t>Eikonic</a:t>
            </a:r>
            <a:r>
              <a:rPr lang="en-US" sz="2400" dirty="0"/>
              <a:t> Lens Design</a:t>
            </a:r>
          </a:p>
        </p:txBody>
      </p:sp>
    </p:spTree>
    <p:extLst>
      <p:ext uri="{BB962C8B-B14F-4D97-AF65-F5344CB8AC3E}">
        <p14:creationId xmlns:p14="http://schemas.microsoft.com/office/powerpoint/2010/main" val="2098308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AE3705-4BEF-024A-8A07-E54FC37E23BD}"/>
              </a:ext>
            </a:extLst>
          </p:cNvPr>
          <p:cNvSpPr txBox="1"/>
          <p:nvPr/>
        </p:nvSpPr>
        <p:spPr>
          <a:xfrm>
            <a:off x="2228850" y="528638"/>
            <a:ext cx="421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Anisometropia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6B3C9-0C6F-7C45-AEE0-3434DCD2339A}"/>
              </a:ext>
            </a:extLst>
          </p:cNvPr>
          <p:cNvSpPr txBox="1"/>
          <p:nvPr/>
        </p:nvSpPr>
        <p:spPr>
          <a:xfrm>
            <a:off x="1271588" y="1371600"/>
            <a:ext cx="70437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are 3 Major Concerns for </a:t>
            </a:r>
            <a:r>
              <a:rPr lang="en-US" sz="2000" dirty="0" err="1"/>
              <a:t>Anisometropia</a:t>
            </a:r>
            <a:endParaRPr lang="en-US" sz="2000" dirty="0"/>
          </a:p>
          <a:p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Children developing Amblyopia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Induced Prism in Lateral / Vertical Gaze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Aniseikonia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3043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AE3705-4BEF-024A-8A07-E54FC37E23BD}"/>
              </a:ext>
            </a:extLst>
          </p:cNvPr>
          <p:cNvSpPr txBox="1"/>
          <p:nvPr/>
        </p:nvSpPr>
        <p:spPr>
          <a:xfrm>
            <a:off x="2228850" y="528638"/>
            <a:ext cx="421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Anisometropia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6B3C9-0C6F-7C45-AEE0-3434DCD2339A}"/>
              </a:ext>
            </a:extLst>
          </p:cNvPr>
          <p:cNvSpPr txBox="1"/>
          <p:nvPr/>
        </p:nvSpPr>
        <p:spPr>
          <a:xfrm>
            <a:off x="1185860" y="1371600"/>
            <a:ext cx="70437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Children Developing Amblyopia</a:t>
            </a:r>
          </a:p>
          <a:p>
            <a:endParaRPr lang="en-US" sz="2000" dirty="0"/>
          </a:p>
          <a:p>
            <a:r>
              <a:rPr lang="en-US" sz="2000" dirty="0"/>
              <a:t>Occurs when one eye is rarely / never used</a:t>
            </a:r>
          </a:p>
          <a:p>
            <a:endParaRPr lang="en-US" sz="2000" dirty="0"/>
          </a:p>
          <a:p>
            <a:r>
              <a:rPr lang="en-US" sz="2000" dirty="0"/>
              <a:t>Examples:</a:t>
            </a:r>
          </a:p>
          <a:p>
            <a:endParaRPr lang="en-US" sz="2000" dirty="0"/>
          </a:p>
          <a:p>
            <a:r>
              <a:rPr lang="en-US" sz="2000" dirty="0"/>
              <a:t>OD: +4.00</a:t>
            </a:r>
          </a:p>
          <a:p>
            <a:r>
              <a:rPr lang="en-US" sz="2000" dirty="0"/>
              <a:t>OS: Plano</a:t>
            </a:r>
          </a:p>
          <a:p>
            <a:endParaRPr lang="en-US" sz="2000" dirty="0"/>
          </a:p>
          <a:p>
            <a:r>
              <a:rPr lang="en-US" sz="2000" dirty="0"/>
              <a:t>OD requires more accommodation at both distance and near</a:t>
            </a:r>
          </a:p>
          <a:p>
            <a:endParaRPr lang="en-US" sz="2000" dirty="0"/>
          </a:p>
          <a:p>
            <a:r>
              <a:rPr lang="en-US" sz="2000" dirty="0"/>
              <a:t>OD: +2.00</a:t>
            </a:r>
          </a:p>
          <a:p>
            <a:r>
              <a:rPr lang="en-US" sz="2000" dirty="0"/>
              <a:t>OS: +4.00</a:t>
            </a:r>
          </a:p>
          <a:p>
            <a:endParaRPr lang="en-US" sz="2000" dirty="0"/>
          </a:p>
          <a:p>
            <a:r>
              <a:rPr lang="en-US" sz="2000" dirty="0"/>
              <a:t>OS requires more accommodation at both distance and near </a:t>
            </a:r>
          </a:p>
        </p:txBody>
      </p:sp>
    </p:spTree>
    <p:extLst>
      <p:ext uri="{BB962C8B-B14F-4D97-AF65-F5344CB8AC3E}">
        <p14:creationId xmlns:p14="http://schemas.microsoft.com/office/powerpoint/2010/main" val="3230837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AE3705-4BEF-024A-8A07-E54FC37E23BD}"/>
              </a:ext>
            </a:extLst>
          </p:cNvPr>
          <p:cNvSpPr txBox="1"/>
          <p:nvPr/>
        </p:nvSpPr>
        <p:spPr>
          <a:xfrm>
            <a:off x="2228850" y="528638"/>
            <a:ext cx="421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Anisometropia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6B3C9-0C6F-7C45-AEE0-3434DCD2339A}"/>
              </a:ext>
            </a:extLst>
          </p:cNvPr>
          <p:cNvSpPr txBox="1"/>
          <p:nvPr/>
        </p:nvSpPr>
        <p:spPr>
          <a:xfrm>
            <a:off x="1185860" y="1371600"/>
            <a:ext cx="70437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Induced Prism in Lateral / Vertical Gaze</a:t>
            </a:r>
          </a:p>
          <a:p>
            <a:endParaRPr lang="en-US" sz="2000" b="1" dirty="0"/>
          </a:p>
          <a:p>
            <a:r>
              <a:rPr lang="en-US" sz="2000" b="1" dirty="0"/>
              <a:t>Lateral Prism: </a:t>
            </a:r>
          </a:p>
          <a:p>
            <a:endParaRPr lang="en-US" sz="2000" dirty="0"/>
          </a:p>
          <a:p>
            <a:r>
              <a:rPr lang="en-US" sz="2000" dirty="0"/>
              <a:t>     Not a problem in small or moderate amounts</a:t>
            </a:r>
          </a:p>
          <a:p>
            <a:endParaRPr lang="en-US" sz="2000" b="1" dirty="0"/>
          </a:p>
          <a:p>
            <a:r>
              <a:rPr lang="en-US" sz="2000" b="1" dirty="0"/>
              <a:t>Vertical Prism:</a:t>
            </a:r>
          </a:p>
          <a:p>
            <a:endParaRPr lang="en-US" sz="2000" dirty="0"/>
          </a:p>
          <a:p>
            <a:r>
              <a:rPr lang="en-US" sz="2000" dirty="0"/>
              <a:t>     Can be a problem with as little as 1.00D of </a:t>
            </a:r>
            <a:r>
              <a:rPr lang="en-US" sz="2000" dirty="0" err="1"/>
              <a:t>anisometropia</a:t>
            </a:r>
            <a:endParaRPr lang="en-US" sz="2000" dirty="0"/>
          </a:p>
          <a:p>
            <a:r>
              <a:rPr lang="en-US" sz="2000" dirty="0"/>
              <a:t>     For typical reading position this creates 1 prism diopter </a:t>
            </a:r>
          </a:p>
          <a:p>
            <a:r>
              <a:rPr lang="en-US" sz="2000" dirty="0"/>
              <a:t>     imbalance</a:t>
            </a:r>
          </a:p>
          <a:p>
            <a:endParaRPr lang="en-US" sz="2000" dirty="0"/>
          </a:p>
          <a:p>
            <a:r>
              <a:rPr lang="en-US" sz="2000" dirty="0"/>
              <a:t>Vertical Prism most problematic with presbyopia (trying to look down through bifocal segment)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69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Ophthalmic Prism / Prism Effects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1143000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Prism Effects in the Periphery of a Lens</a:t>
            </a:r>
          </a:p>
        </p:txBody>
      </p:sp>
      <p:pic>
        <p:nvPicPr>
          <p:cNvPr id="9" name="Picture 3" descr="prism2.tif">
            <a:extLst>
              <a:ext uri="{FF2B5EF4-FFF2-40B4-BE49-F238E27FC236}">
                <a16:creationId xmlns:a16="http://schemas.microsoft.com/office/drawing/2014/main" id="{90EEED32-B837-1845-A682-9239610A2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25" y="2150966"/>
            <a:ext cx="5524982" cy="430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454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AE3705-4BEF-024A-8A07-E54FC37E23BD}"/>
              </a:ext>
            </a:extLst>
          </p:cNvPr>
          <p:cNvSpPr txBox="1"/>
          <p:nvPr/>
        </p:nvSpPr>
        <p:spPr>
          <a:xfrm>
            <a:off x="2228850" y="528638"/>
            <a:ext cx="421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Anisometropia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6B3C9-0C6F-7C45-AEE0-3434DCD2339A}"/>
              </a:ext>
            </a:extLst>
          </p:cNvPr>
          <p:cNvSpPr txBox="1"/>
          <p:nvPr/>
        </p:nvSpPr>
        <p:spPr>
          <a:xfrm>
            <a:off x="1185860" y="1371600"/>
            <a:ext cx="70437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Aniseikonia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dirty="0"/>
              <a:t>Unequal Size and / or Shape of retinal image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3946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52E74-7E7B-E042-9591-99A737D08067}"/>
              </a:ext>
            </a:extLst>
          </p:cNvPr>
          <p:cNvSpPr txBox="1"/>
          <p:nvPr/>
        </p:nvSpPr>
        <p:spPr>
          <a:xfrm>
            <a:off x="1051719" y="1016000"/>
            <a:ext cx="702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Spectacle Magnification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6C70E-7E54-DE49-B5AC-F02C0B5F1C13}"/>
              </a:ext>
            </a:extLst>
          </p:cNvPr>
          <p:cNvSpPr txBox="1"/>
          <p:nvPr/>
        </p:nvSpPr>
        <p:spPr>
          <a:xfrm>
            <a:off x="927100" y="1628769"/>
            <a:ext cx="7272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Shape &amp; Power Factors</a:t>
            </a:r>
          </a:p>
          <a:p>
            <a:endParaRPr lang="en-US" sz="2000" b="1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C25B9BE-68F9-C349-ADDA-FFE70B3FA97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09850" y="1857375"/>
          <a:ext cx="5270646" cy="2458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1638300" imgH="762000" progId="Equation.DSMT4">
                  <p:embed/>
                </p:oleObj>
              </mc:Choice>
              <mc:Fallback>
                <p:oleObj name="Equation" r:id="rId3" imgW="1638300" imgH="762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C25B9BE-68F9-C349-ADDA-FFE70B3FA9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1857375"/>
                        <a:ext cx="5270646" cy="24583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>
            <a:extLst>
              <a:ext uri="{FF2B5EF4-FFF2-40B4-BE49-F238E27FC236}">
                <a16:creationId xmlns:a16="http://schemas.microsoft.com/office/drawing/2014/main" id="{ED5C41E5-E518-8B4B-82C9-9CA7FCADB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628" y="3590002"/>
            <a:ext cx="4982372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Where: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t = lens thickness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n = index of lens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P</a:t>
            </a:r>
            <a:r>
              <a:rPr lang="en-US" sz="2000" baseline="-25000" dirty="0"/>
              <a:t>1</a:t>
            </a:r>
            <a:r>
              <a:rPr lang="en-US" sz="2000" dirty="0"/>
              <a:t> = front surface power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P</a:t>
            </a:r>
            <a:r>
              <a:rPr lang="en-US" sz="2000" baseline="-25000" dirty="0"/>
              <a:t>V</a:t>
            </a:r>
            <a:r>
              <a:rPr lang="en-US" sz="2000" dirty="0"/>
              <a:t> = back vertex power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d = distance from lens to entrance pupil of eye (vertex distance + 3mm)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EC83C-31A3-AD4C-99D1-EBCFEA0370F6}"/>
              </a:ext>
            </a:extLst>
          </p:cNvPr>
          <p:cNvSpPr txBox="1"/>
          <p:nvPr/>
        </p:nvSpPr>
        <p:spPr>
          <a:xfrm>
            <a:off x="4550569" y="4287154"/>
            <a:ext cx="95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Shape</a:t>
            </a:r>
          </a:p>
          <a:p>
            <a:r>
              <a:rPr lang="en-US" dirty="0"/>
              <a:t>Factor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186FE5-A615-4A4C-9E8B-F6989E8C796C}"/>
              </a:ext>
            </a:extLst>
          </p:cNvPr>
          <p:cNvSpPr txBox="1"/>
          <p:nvPr/>
        </p:nvSpPr>
        <p:spPr>
          <a:xfrm>
            <a:off x="6491288" y="4273774"/>
            <a:ext cx="95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</a:t>
            </a:r>
          </a:p>
          <a:p>
            <a:r>
              <a:rPr lang="en-US" dirty="0"/>
              <a:t>Factor</a:t>
            </a:r>
          </a:p>
        </p:txBody>
      </p:sp>
    </p:spTree>
    <p:extLst>
      <p:ext uri="{BB962C8B-B14F-4D97-AF65-F5344CB8AC3E}">
        <p14:creationId xmlns:p14="http://schemas.microsoft.com/office/powerpoint/2010/main" val="4179042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52E74-7E7B-E042-9591-99A737D08067}"/>
              </a:ext>
            </a:extLst>
          </p:cNvPr>
          <p:cNvSpPr txBox="1"/>
          <p:nvPr/>
        </p:nvSpPr>
        <p:spPr>
          <a:xfrm>
            <a:off x="1051719" y="1016000"/>
            <a:ext cx="702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Spectacle Magnification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6C70E-7E54-DE49-B5AC-F02C0B5F1C13}"/>
              </a:ext>
            </a:extLst>
          </p:cNvPr>
          <p:cNvSpPr txBox="1"/>
          <p:nvPr/>
        </p:nvSpPr>
        <p:spPr>
          <a:xfrm>
            <a:off x="984252" y="1628769"/>
            <a:ext cx="7272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Iseikonic</a:t>
            </a:r>
            <a:r>
              <a:rPr lang="en-US" sz="2000" b="1" dirty="0"/>
              <a:t> Lens Design</a:t>
            </a:r>
          </a:p>
          <a:p>
            <a:endParaRPr lang="en-US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B5E1F6-9682-354A-845B-88C23EE2389C}"/>
              </a:ext>
            </a:extLst>
          </p:cNvPr>
          <p:cNvSpPr/>
          <p:nvPr/>
        </p:nvSpPr>
        <p:spPr>
          <a:xfrm>
            <a:off x="655639" y="2726880"/>
            <a:ext cx="83296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 dirty="0"/>
              <a:t>Shape Factor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Front Surface Power (P1)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Lens thickness (t)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Increasing P1 or t increases magnification (decreases </a:t>
            </a:r>
            <a:r>
              <a:rPr lang="en-US" sz="2000" dirty="0" err="1"/>
              <a:t>minification</a:t>
            </a:r>
            <a:r>
              <a:rPr lang="en-US" sz="2000" dirty="0"/>
              <a:t>)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b="1" dirty="0"/>
              <a:t>Power Factor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Back Vertex Power (</a:t>
            </a:r>
            <a:r>
              <a:rPr lang="en-US" sz="2000" dirty="0" err="1"/>
              <a:t>Pv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Distance from lens to entrance pupil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Increasing vertex distance increases magnification (plus lens) or </a:t>
            </a:r>
            <a:r>
              <a:rPr lang="en-US" sz="2000" dirty="0" err="1"/>
              <a:t>minification</a:t>
            </a:r>
            <a:r>
              <a:rPr lang="en-US" sz="2000" dirty="0"/>
              <a:t> (minus lens)</a:t>
            </a:r>
          </a:p>
        </p:txBody>
      </p:sp>
    </p:spTree>
    <p:extLst>
      <p:ext uri="{BB962C8B-B14F-4D97-AF65-F5344CB8AC3E}">
        <p14:creationId xmlns:p14="http://schemas.microsoft.com/office/powerpoint/2010/main" val="3660033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52E74-7E7B-E042-9591-99A737D08067}"/>
              </a:ext>
            </a:extLst>
          </p:cNvPr>
          <p:cNvSpPr txBox="1"/>
          <p:nvPr/>
        </p:nvSpPr>
        <p:spPr>
          <a:xfrm>
            <a:off x="1051719" y="1016000"/>
            <a:ext cx="702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Spectacle Magnification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6C70E-7E54-DE49-B5AC-F02C0B5F1C13}"/>
              </a:ext>
            </a:extLst>
          </p:cNvPr>
          <p:cNvSpPr txBox="1"/>
          <p:nvPr/>
        </p:nvSpPr>
        <p:spPr>
          <a:xfrm>
            <a:off x="984252" y="1628769"/>
            <a:ext cx="7272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Iseikonic</a:t>
            </a:r>
            <a:r>
              <a:rPr lang="en-US" sz="2000" b="1" dirty="0"/>
              <a:t> Lens Design</a:t>
            </a:r>
          </a:p>
          <a:p>
            <a:endParaRPr lang="en-US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B5E1F6-9682-354A-845B-88C23EE2389C}"/>
              </a:ext>
            </a:extLst>
          </p:cNvPr>
          <p:cNvSpPr/>
          <p:nvPr/>
        </p:nvSpPr>
        <p:spPr>
          <a:xfrm>
            <a:off x="984253" y="2141079"/>
            <a:ext cx="66024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 dirty="0"/>
              <a:t>Parameters we can manipulate to change SM:</a:t>
            </a:r>
          </a:p>
          <a:p>
            <a:pPr>
              <a:lnSpc>
                <a:spcPct val="90000"/>
              </a:lnSpc>
              <a:defRPr/>
            </a:pP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Front Surface Power (P1)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Lens thickness (t)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Vertex Distance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7C866-5EAE-2740-89C3-6050E094AA81}"/>
              </a:ext>
            </a:extLst>
          </p:cNvPr>
          <p:cNvSpPr txBox="1"/>
          <p:nvPr/>
        </p:nvSpPr>
        <p:spPr>
          <a:xfrm>
            <a:off x="984252" y="3929043"/>
            <a:ext cx="35305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For Most Plus Lens:</a:t>
            </a:r>
          </a:p>
          <a:p>
            <a:endParaRPr lang="en-US" dirty="0"/>
          </a:p>
          <a:p>
            <a:r>
              <a:rPr lang="en-US" sz="2000" dirty="0"/>
              <a:t>Decrease Magnification:</a:t>
            </a:r>
          </a:p>
          <a:p>
            <a:endParaRPr lang="en-US" sz="2000" dirty="0"/>
          </a:p>
          <a:p>
            <a:r>
              <a:rPr lang="en-US" sz="2000" dirty="0"/>
              <a:t>     Decrease Base Curve (flatten)</a:t>
            </a:r>
          </a:p>
          <a:p>
            <a:r>
              <a:rPr lang="en-US" sz="2000" dirty="0"/>
              <a:t>     Decrease Lens Thickness</a:t>
            </a:r>
          </a:p>
          <a:p>
            <a:r>
              <a:rPr lang="en-US" sz="2000" dirty="0"/>
              <a:t>     Decrease Vertex Distance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E1ACF-65D1-DE47-AC0A-0DBF8C9AE6C6}"/>
              </a:ext>
            </a:extLst>
          </p:cNvPr>
          <p:cNvSpPr txBox="1"/>
          <p:nvPr/>
        </p:nvSpPr>
        <p:spPr>
          <a:xfrm>
            <a:off x="4772821" y="3929042"/>
            <a:ext cx="37711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For Most Minus Lens:</a:t>
            </a:r>
          </a:p>
          <a:p>
            <a:endParaRPr lang="en-US" dirty="0"/>
          </a:p>
          <a:p>
            <a:r>
              <a:rPr lang="en-US" sz="2000" dirty="0"/>
              <a:t>Increase Magnification:</a:t>
            </a:r>
          </a:p>
          <a:p>
            <a:endParaRPr lang="en-US" sz="2000" dirty="0"/>
          </a:p>
          <a:p>
            <a:r>
              <a:rPr lang="en-US" sz="2000" dirty="0"/>
              <a:t>     Increase Base Curve (steeper)</a:t>
            </a:r>
          </a:p>
          <a:p>
            <a:r>
              <a:rPr lang="en-US" sz="2000" dirty="0"/>
              <a:t>     Increase Lens Thickness</a:t>
            </a:r>
          </a:p>
          <a:p>
            <a:r>
              <a:rPr lang="en-US" sz="2000" dirty="0"/>
              <a:t>     Increase Vertex Distance</a:t>
            </a:r>
          </a:p>
        </p:txBody>
      </p:sp>
    </p:spTree>
    <p:extLst>
      <p:ext uri="{BB962C8B-B14F-4D97-AF65-F5344CB8AC3E}">
        <p14:creationId xmlns:p14="http://schemas.microsoft.com/office/powerpoint/2010/main" val="3496463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DC23-F03B-2E43-891E-05A18254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Materials &amp; Standards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200188-0505-DC47-A806-6773E2A97985}"/>
              </a:ext>
            </a:extLst>
          </p:cNvPr>
          <p:cNvSpPr txBox="1"/>
          <p:nvPr/>
        </p:nvSpPr>
        <p:spPr>
          <a:xfrm>
            <a:off x="771525" y="1800225"/>
            <a:ext cx="69437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Characteristics of Lens Materials</a:t>
            </a:r>
          </a:p>
          <a:p>
            <a:endParaRPr lang="en-US" sz="2400" dirty="0"/>
          </a:p>
          <a:p>
            <a:r>
              <a:rPr lang="en-US" sz="2400" dirty="0"/>
              <a:t>     Refractive Index</a:t>
            </a:r>
          </a:p>
          <a:p>
            <a:r>
              <a:rPr lang="en-US" sz="2400" dirty="0"/>
              <a:t>     Dispersion</a:t>
            </a:r>
          </a:p>
          <a:p>
            <a:r>
              <a:rPr lang="en-US" sz="2400" dirty="0"/>
              <a:t>     Specific Gravity</a:t>
            </a:r>
          </a:p>
          <a:p>
            <a:endParaRPr lang="en-US" sz="2400" dirty="0"/>
          </a:p>
          <a:p>
            <a:r>
              <a:rPr lang="en-US" sz="2400" dirty="0"/>
              <a:t>Impact Resistance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58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271455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Physical Characteristics of Lenses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F309A4-C9FA-124B-A0E1-99C35CAF87B2}"/>
                  </a:ext>
                </a:extLst>
              </p:cNvPr>
              <p:cNvSpPr txBox="1"/>
              <p:nvPr/>
            </p:nvSpPr>
            <p:spPr>
              <a:xfrm>
                <a:off x="1528763" y="885817"/>
                <a:ext cx="6200775" cy="5974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Lens Materials</a:t>
                </a:r>
              </a:p>
              <a:p>
                <a:endParaRPr lang="en-US" dirty="0"/>
              </a:p>
              <a:p>
                <a:r>
                  <a:rPr lang="en-US" sz="2000" b="1" dirty="0"/>
                  <a:t>Refractive Index &amp; Dispersion</a:t>
                </a:r>
              </a:p>
              <a:p>
                <a:endParaRPr lang="en-US" dirty="0"/>
              </a:p>
              <a:p>
                <a:r>
                  <a:rPr lang="en-US" dirty="0"/>
                  <a:t>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𝑣𝑒𝑙𝑜𝑐𝑖𝑡𝑦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h𝑒𝑙𝑖𝑢𝑚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𝑙𝑖𝑔h𝑡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𝑣𝑎𝑐𝑢𝑢𝑚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𝑣𝑒𝑙𝑜𝑐𝑖𝑡𝑦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h𝑒𝑙𝑖𝑢𝑚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𝑙𝑖𝑔h𝑡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𝑜𝑝𝑡𝑖𝑐𝑎𝑙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𝑚𝑒𝑑𝑖𝑢𝑚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sz="2000" b="1" dirty="0"/>
                  <a:t>Dispersion</a:t>
                </a:r>
                <a:r>
                  <a:rPr lang="en-US" sz="2000" dirty="0"/>
                  <a:t> (chromatic aberration) is determined by index</a:t>
                </a:r>
              </a:p>
              <a:p>
                <a:r>
                  <a:rPr lang="en-US" sz="2000" dirty="0"/>
                  <a:t>     higher index: more dispersion</a:t>
                </a:r>
              </a:p>
              <a:p>
                <a:r>
                  <a:rPr lang="en-US" sz="2000" dirty="0"/>
                  <a:t>     measured using Abbe Value: higher is better optical</a:t>
                </a:r>
              </a:p>
              <a:p>
                <a:r>
                  <a:rPr lang="en-US" sz="2000" dirty="0"/>
                  <a:t>     quality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Common Lens Materials:</a:t>
                </a:r>
              </a:p>
              <a:p>
                <a:endParaRPr lang="en-US" sz="2000" b="1" dirty="0"/>
              </a:p>
              <a:p>
                <a:r>
                  <a:rPr lang="en-US" sz="2000" dirty="0"/>
                  <a:t>Crown Glass (n = 1.523, Abbe Value = 59)</a:t>
                </a:r>
              </a:p>
              <a:p>
                <a:r>
                  <a:rPr lang="en-US" sz="2000" dirty="0"/>
                  <a:t>CR39 (n = 1.49, Abbe Value = 58)</a:t>
                </a:r>
              </a:p>
              <a:p>
                <a:r>
                  <a:rPr lang="en-US" sz="2000" dirty="0"/>
                  <a:t>Polycarbonate (n = 1.586, Abbe Value = 29)</a:t>
                </a:r>
              </a:p>
              <a:p>
                <a:r>
                  <a:rPr lang="en-US" sz="2000" dirty="0" err="1"/>
                  <a:t>Trivex</a:t>
                </a:r>
                <a:r>
                  <a:rPr lang="en-US" sz="2000" dirty="0"/>
                  <a:t> (n = 1.53, n = 45)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F309A4-C9FA-124B-A0E1-99C35CAF8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763" y="885817"/>
                <a:ext cx="6200775" cy="5974521"/>
              </a:xfrm>
              <a:prstGeom prst="rect">
                <a:avLst/>
              </a:prstGeom>
              <a:blipFill>
                <a:blip r:embed="rId2"/>
                <a:stretch>
                  <a:fillRect l="-1636" t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889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271455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Physical Characteristics of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309A4-C9FA-124B-A0E1-99C35CAF87B2}"/>
              </a:ext>
            </a:extLst>
          </p:cNvPr>
          <p:cNvSpPr txBox="1"/>
          <p:nvPr/>
        </p:nvSpPr>
        <p:spPr>
          <a:xfrm>
            <a:off x="1528763" y="885817"/>
            <a:ext cx="62007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Lens Materials</a:t>
            </a:r>
          </a:p>
          <a:p>
            <a:endParaRPr lang="en-US" dirty="0"/>
          </a:p>
          <a:p>
            <a:r>
              <a:rPr lang="en-US" sz="2000" b="1" dirty="0"/>
              <a:t>Specific Gravity</a:t>
            </a:r>
          </a:p>
          <a:p>
            <a:endParaRPr lang="en-US" dirty="0"/>
          </a:p>
          <a:p>
            <a:r>
              <a:rPr lang="en-US" sz="2000" dirty="0"/>
              <a:t>Specific Gravity gives an indication of the weight of a lens</a:t>
            </a:r>
          </a:p>
          <a:p>
            <a:r>
              <a:rPr lang="en-US" sz="2000" dirty="0"/>
              <a:t>     higher Specific Gravity: heavier lens</a:t>
            </a:r>
          </a:p>
          <a:p>
            <a:endParaRPr lang="en-US" sz="2000" dirty="0"/>
          </a:p>
          <a:p>
            <a:r>
              <a:rPr lang="en-US" sz="2000" b="1" dirty="0"/>
              <a:t>Specific Gravity: </a:t>
            </a:r>
            <a:r>
              <a:rPr lang="en-US" sz="2000" dirty="0"/>
              <a:t>ratio of lens material to water</a:t>
            </a:r>
          </a:p>
          <a:p>
            <a:endParaRPr lang="en-US" sz="2000" dirty="0"/>
          </a:p>
          <a:p>
            <a:r>
              <a:rPr lang="en-US" sz="2000" b="1" dirty="0"/>
              <a:t>Common Lens Materials:</a:t>
            </a:r>
          </a:p>
          <a:p>
            <a:endParaRPr lang="en-US" sz="2000" dirty="0"/>
          </a:p>
          <a:p>
            <a:r>
              <a:rPr lang="en-US" sz="2000" dirty="0"/>
              <a:t>Crown Glass (specific gravity: 2.54)</a:t>
            </a:r>
          </a:p>
          <a:p>
            <a:r>
              <a:rPr lang="en-US" sz="2000" dirty="0"/>
              <a:t>CR39 (specific gravity: 1.32)</a:t>
            </a:r>
          </a:p>
          <a:p>
            <a:r>
              <a:rPr lang="en-US" sz="2000" dirty="0"/>
              <a:t>Polycarbonate (specific gravity: 1.22)</a:t>
            </a:r>
          </a:p>
          <a:p>
            <a:r>
              <a:rPr lang="en-US" sz="2000" dirty="0" err="1"/>
              <a:t>Trivex</a:t>
            </a:r>
            <a:r>
              <a:rPr lang="en-US" sz="2000" dirty="0"/>
              <a:t> (specific gravity: 1.11)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55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Impact Resistance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8A8E76-40CD-4041-96A2-B1D3513CDE0C}"/>
              </a:ext>
            </a:extLst>
          </p:cNvPr>
          <p:cNvSpPr txBox="1"/>
          <p:nvPr/>
        </p:nvSpPr>
        <p:spPr>
          <a:xfrm>
            <a:off x="1228725" y="1014405"/>
            <a:ext cx="66008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Impact Resistance varies between lens materials</a:t>
            </a:r>
          </a:p>
          <a:p>
            <a:endParaRPr lang="en-US" sz="2000" dirty="0"/>
          </a:p>
          <a:p>
            <a:r>
              <a:rPr lang="en-US" sz="2000" dirty="0"/>
              <a:t>Glass (must be tempered)</a:t>
            </a:r>
          </a:p>
          <a:p>
            <a:endParaRPr lang="en-US" sz="2000" dirty="0"/>
          </a:p>
          <a:p>
            <a:r>
              <a:rPr lang="en-US" sz="2000" dirty="0"/>
              <a:t>     Thermal Tempering</a:t>
            </a:r>
          </a:p>
          <a:p>
            <a:r>
              <a:rPr lang="en-US" sz="2000" dirty="0"/>
              <a:t>     Chemical Tempering</a:t>
            </a:r>
          </a:p>
          <a:p>
            <a:r>
              <a:rPr lang="en-US" sz="2000" dirty="0"/>
              <a:t>     Increase impact resistance by increasing thickness</a:t>
            </a:r>
          </a:p>
          <a:p>
            <a:endParaRPr lang="en-US" sz="2000" dirty="0"/>
          </a:p>
          <a:p>
            <a:r>
              <a:rPr lang="en-US" sz="2000" dirty="0"/>
              <a:t>CR 39 Plastic</a:t>
            </a:r>
          </a:p>
          <a:p>
            <a:endParaRPr lang="en-US" sz="2000" dirty="0"/>
          </a:p>
          <a:p>
            <a:r>
              <a:rPr lang="en-US" sz="2000" dirty="0"/>
              <a:t>     Increase impact resistance by increasing thickness</a:t>
            </a:r>
          </a:p>
          <a:p>
            <a:endParaRPr lang="en-US" sz="2000" dirty="0"/>
          </a:p>
          <a:p>
            <a:r>
              <a:rPr lang="en-US" sz="2000" dirty="0"/>
              <a:t>Polycarbonate / </a:t>
            </a:r>
            <a:r>
              <a:rPr lang="en-US" sz="2000" dirty="0" err="1"/>
              <a:t>Trivex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    More impact resistant than CR 39</a:t>
            </a:r>
          </a:p>
          <a:p>
            <a:r>
              <a:rPr lang="en-US" sz="2000" dirty="0"/>
              <a:t>     Can use thinner lenses for dress eyewear</a:t>
            </a:r>
          </a:p>
          <a:p>
            <a:r>
              <a:rPr lang="en-US" sz="2000" dirty="0"/>
              <a:t>     Use thicker lenses for safety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267195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Impact Resistance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8A8E76-40CD-4041-96A2-B1D3513CDE0C}"/>
              </a:ext>
            </a:extLst>
          </p:cNvPr>
          <p:cNvSpPr txBox="1"/>
          <p:nvPr/>
        </p:nvSpPr>
        <p:spPr>
          <a:xfrm>
            <a:off x="1250156" y="1471605"/>
            <a:ext cx="66008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FDA requires ALL prescription spectacle lenses to be impact resistant enough to pass drop ball test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Higher impact resistance standard for safety eyewear then for dress eyewear</a:t>
            </a:r>
          </a:p>
          <a:p>
            <a:endParaRPr lang="en-US" sz="2000" dirty="0"/>
          </a:p>
          <a:p>
            <a:r>
              <a:rPr lang="en-US" sz="2000" dirty="0"/>
              <a:t>Dress eyewear:  5/8 inch steel ball (0.56oz) dropped 50 inches</a:t>
            </a:r>
          </a:p>
          <a:p>
            <a:endParaRPr lang="en-US" sz="2000" dirty="0"/>
          </a:p>
          <a:p>
            <a:r>
              <a:rPr lang="en-US" sz="2000" dirty="0"/>
              <a:t>Safety eyewear: 1 inch steel ball (2.4oz) dropped 50 inches</a:t>
            </a:r>
          </a:p>
        </p:txBody>
      </p:sp>
    </p:spTree>
    <p:extLst>
      <p:ext uri="{BB962C8B-B14F-4D97-AF65-F5344CB8AC3E}">
        <p14:creationId xmlns:p14="http://schemas.microsoft.com/office/powerpoint/2010/main" val="2695355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Impact Resistance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8A8E76-40CD-4041-96A2-B1D3513CDE0C}"/>
              </a:ext>
            </a:extLst>
          </p:cNvPr>
          <p:cNvSpPr txBox="1"/>
          <p:nvPr/>
        </p:nvSpPr>
        <p:spPr>
          <a:xfrm>
            <a:off x="1228725" y="1014405"/>
            <a:ext cx="66008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Impact Resistance varies between lens materials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Any coating applied to a lens will DECREASE its impact resistance</a:t>
            </a:r>
          </a:p>
          <a:p>
            <a:endParaRPr lang="en-US" sz="2000" dirty="0"/>
          </a:p>
          <a:p>
            <a:r>
              <a:rPr lang="en-US" sz="2000" dirty="0"/>
              <a:t>Coatings are harder than the lens material and therefore more likely to shatter and cause lens to break</a:t>
            </a:r>
          </a:p>
          <a:p>
            <a:endParaRPr lang="en-US" sz="2000" dirty="0"/>
          </a:p>
          <a:p>
            <a:r>
              <a:rPr lang="en-US" sz="2000" dirty="0"/>
              <a:t>Polycarbonate and </a:t>
            </a:r>
            <a:r>
              <a:rPr lang="en-US" sz="2000" dirty="0" err="1"/>
              <a:t>Trivex</a:t>
            </a:r>
            <a:r>
              <a:rPr lang="en-US" sz="2000" dirty="0"/>
              <a:t> are more impact resistant than Glass and CR 39 because they are softer materials</a:t>
            </a:r>
          </a:p>
          <a:p>
            <a:endParaRPr lang="en-US" sz="2000" dirty="0"/>
          </a:p>
          <a:p>
            <a:r>
              <a:rPr lang="en-US" sz="2000" dirty="0"/>
              <a:t>They absorb impact and become deformed, but not shattered</a:t>
            </a:r>
          </a:p>
        </p:txBody>
      </p:sp>
    </p:spTree>
    <p:extLst>
      <p:ext uri="{BB962C8B-B14F-4D97-AF65-F5344CB8AC3E}">
        <p14:creationId xmlns:p14="http://schemas.microsoft.com/office/powerpoint/2010/main" val="120543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Ophthalmic Prism / Prism Effects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1143000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Decentration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3EF27E-B9CC-8B45-8D29-ECB4F63EB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69" y="1733804"/>
            <a:ext cx="6985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73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75EB1-9B9E-5D4C-8AE0-15E4710DB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Ophthalmic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613215-03A1-2F46-832F-8819C0B46D15}"/>
              </a:ext>
            </a:extLst>
          </p:cNvPr>
          <p:cNvSpPr txBox="1"/>
          <p:nvPr/>
        </p:nvSpPr>
        <p:spPr>
          <a:xfrm>
            <a:off x="757238" y="1900238"/>
            <a:ext cx="72723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Physical Characteristics</a:t>
            </a:r>
          </a:p>
          <a:p>
            <a:endParaRPr lang="en-US" sz="2400" dirty="0"/>
          </a:p>
          <a:p>
            <a:r>
              <a:rPr lang="en-US" sz="2400" dirty="0"/>
              <a:t>Optical Characteristics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83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Physical Characteristics of Lenses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4425" y="1071559"/>
            <a:ext cx="71151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Geometry of Lens Surfaces</a:t>
            </a:r>
          </a:p>
          <a:p>
            <a:endParaRPr lang="en-US" sz="2000" dirty="0"/>
          </a:p>
          <a:p>
            <a:r>
              <a:rPr lang="en-US" sz="2000" b="1" dirty="0"/>
              <a:t>Spherical</a:t>
            </a:r>
          </a:p>
          <a:p>
            <a:r>
              <a:rPr lang="en-US" sz="2000" dirty="0"/>
              <a:t>     Same radius of curvature at every point on the surface</a:t>
            </a:r>
          </a:p>
          <a:p>
            <a:endParaRPr lang="en-US" sz="2000" dirty="0"/>
          </a:p>
          <a:p>
            <a:r>
              <a:rPr lang="en-US" sz="2000" b="1" dirty="0"/>
              <a:t>Cylindrical</a:t>
            </a:r>
          </a:p>
          <a:p>
            <a:r>
              <a:rPr lang="en-US" sz="2000" dirty="0"/>
              <a:t>     Two radii, one is infinite </a:t>
            </a:r>
          </a:p>
          <a:p>
            <a:r>
              <a:rPr lang="en-US" sz="2000" dirty="0"/>
              <a:t>     Two surface powers, one is </a:t>
            </a:r>
            <a:r>
              <a:rPr lang="en-US" sz="2000" dirty="0" err="1"/>
              <a:t>plano</a:t>
            </a:r>
            <a:r>
              <a:rPr lang="en-US" sz="2000" dirty="0"/>
              <a:t> 	</a:t>
            </a:r>
          </a:p>
          <a:p>
            <a:endParaRPr lang="en-US" sz="2000" b="1" dirty="0"/>
          </a:p>
          <a:p>
            <a:r>
              <a:rPr lang="en-US" sz="2000" b="1" dirty="0" err="1"/>
              <a:t>Toric</a:t>
            </a:r>
            <a:endParaRPr lang="en-US" sz="2000" b="1" dirty="0"/>
          </a:p>
          <a:p>
            <a:r>
              <a:rPr lang="en-US" sz="2000" dirty="0"/>
              <a:t>     Two radii, neither is infinite</a:t>
            </a:r>
          </a:p>
          <a:p>
            <a:r>
              <a:rPr lang="en-US" sz="2000" dirty="0"/>
              <a:t>     Two surface powers, neither is </a:t>
            </a:r>
            <a:r>
              <a:rPr lang="en-US" sz="2000" dirty="0" err="1"/>
              <a:t>plano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Aspheric</a:t>
            </a:r>
          </a:p>
          <a:p>
            <a:r>
              <a:rPr lang="en-US" sz="2000" dirty="0"/>
              <a:t>     Literally: not spherical</a:t>
            </a:r>
          </a:p>
          <a:p>
            <a:r>
              <a:rPr lang="en-US" sz="2000" dirty="0"/>
              <a:t>     Radius of curvature varies from center to periphery of lens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89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Physical Characteristics of Lenses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8700" y="1443038"/>
            <a:ext cx="71723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Base Curve (Lens Form)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19212" y="3366220"/>
            <a:ext cx="4729163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8700" y="4442824"/>
            <a:ext cx="56721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Base Curve: </a:t>
            </a:r>
            <a:r>
              <a:rPr lang="en-US" sz="2000" dirty="0"/>
              <a:t>the least plus power on front surface of spectacle lens</a:t>
            </a:r>
          </a:p>
          <a:p>
            <a:endParaRPr lang="en-US" sz="2000" dirty="0"/>
          </a:p>
          <a:p>
            <a:r>
              <a:rPr lang="en-US" sz="2000" b="1" dirty="0"/>
              <a:t>Lens Form: </a:t>
            </a:r>
            <a:r>
              <a:rPr lang="en-US" sz="2000" dirty="0"/>
              <a:t>the relationship between front and back surfaces of spectacle lens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78730B-7DA4-A943-AD03-B5A50B10A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94" y="2100963"/>
            <a:ext cx="66294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68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Physical Characteristics of Lenses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988" y="1357313"/>
            <a:ext cx="71294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Lens Form</a:t>
            </a:r>
          </a:p>
          <a:p>
            <a:endParaRPr lang="en-US" dirty="0"/>
          </a:p>
          <a:p>
            <a:r>
              <a:rPr lang="en-US" sz="2000" dirty="0"/>
              <a:t>Plano / Convex</a:t>
            </a:r>
          </a:p>
          <a:p>
            <a:r>
              <a:rPr lang="en-US" sz="2000" dirty="0"/>
              <a:t>Plano / Concave</a:t>
            </a:r>
          </a:p>
          <a:p>
            <a:r>
              <a:rPr lang="en-US" sz="2000" dirty="0"/>
              <a:t>Biconvex</a:t>
            </a:r>
          </a:p>
          <a:p>
            <a:r>
              <a:rPr lang="en-US" sz="2000" dirty="0"/>
              <a:t>Biconcave</a:t>
            </a:r>
          </a:p>
          <a:p>
            <a:endParaRPr lang="en-US" dirty="0"/>
          </a:p>
          <a:p>
            <a:r>
              <a:rPr lang="en-US" sz="2400" b="1" dirty="0"/>
              <a:t>Meniscus</a:t>
            </a:r>
          </a:p>
          <a:p>
            <a:endParaRPr lang="en-US" dirty="0"/>
          </a:p>
          <a:p>
            <a:r>
              <a:rPr lang="en-US" dirty="0"/>
              <a:t>     </a:t>
            </a:r>
            <a:r>
              <a:rPr lang="en-US" sz="2000" dirty="0"/>
              <a:t>Front </a:t>
            </a:r>
            <a:r>
              <a:rPr lang="en-US" sz="2000" dirty="0" err="1"/>
              <a:t>Toric</a:t>
            </a:r>
            <a:r>
              <a:rPr lang="en-US" sz="2000" dirty="0"/>
              <a:t> (plus cylinder design)</a:t>
            </a:r>
          </a:p>
          <a:p>
            <a:r>
              <a:rPr lang="en-US" sz="2000" dirty="0"/>
              <a:t>     Back </a:t>
            </a:r>
            <a:r>
              <a:rPr lang="en-US" sz="2000" dirty="0" err="1"/>
              <a:t>Toric</a:t>
            </a:r>
            <a:r>
              <a:rPr lang="en-US" sz="2000" dirty="0"/>
              <a:t> (minus cylinder design)</a:t>
            </a:r>
          </a:p>
          <a:p>
            <a:r>
              <a:rPr lang="en-US" sz="2000" dirty="0"/>
              <a:t>     </a:t>
            </a:r>
            <a:r>
              <a:rPr lang="en-US" sz="2000" dirty="0" err="1"/>
              <a:t>Bitoric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637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Physical Characteristics of Lenses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5863" y="1300163"/>
            <a:ext cx="6800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Lens Form: Modern Spectacle Lens Design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b="1" dirty="0"/>
              <a:t>Meniscus Design</a:t>
            </a:r>
          </a:p>
          <a:p>
            <a:r>
              <a:rPr lang="en-US" sz="2000" dirty="0"/>
              <a:t>     Plus Spherical Front Surface</a:t>
            </a:r>
          </a:p>
          <a:p>
            <a:r>
              <a:rPr lang="en-US" sz="2000" dirty="0"/>
              <a:t>     Minus Spherical/Cylindrical Back Surface</a:t>
            </a:r>
          </a:p>
          <a:p>
            <a:endParaRPr lang="en-US" sz="2000" dirty="0"/>
          </a:p>
          <a:p>
            <a:r>
              <a:rPr lang="en-US" sz="2000" dirty="0"/>
              <a:t>Exceptions: </a:t>
            </a:r>
            <a:r>
              <a:rPr lang="en-US" sz="2000" dirty="0" err="1"/>
              <a:t>Eikonic</a:t>
            </a:r>
            <a:r>
              <a:rPr lang="en-US" sz="2000" dirty="0"/>
              <a:t> Lens Designs </a:t>
            </a:r>
          </a:p>
        </p:txBody>
      </p:sp>
    </p:spTree>
    <p:extLst>
      <p:ext uri="{BB962C8B-B14F-4D97-AF65-F5344CB8AC3E}">
        <p14:creationId xmlns:p14="http://schemas.microsoft.com/office/powerpoint/2010/main" val="82198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Physical Characteristics of Lenses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571625"/>
            <a:ext cx="67008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Lens Form Influences:</a:t>
            </a:r>
          </a:p>
          <a:p>
            <a:endParaRPr lang="en-US" dirty="0"/>
          </a:p>
          <a:p>
            <a:r>
              <a:rPr lang="en-US" dirty="0"/>
              <a:t>     </a:t>
            </a:r>
            <a:r>
              <a:rPr lang="en-US" sz="2000" dirty="0"/>
              <a:t>Optical Quality (aberrations)</a:t>
            </a:r>
          </a:p>
          <a:p>
            <a:r>
              <a:rPr lang="en-US" sz="2000" dirty="0"/>
              <a:t>     Thickness (flatter lenses are thinner)</a:t>
            </a:r>
          </a:p>
          <a:p>
            <a:r>
              <a:rPr lang="en-US" sz="2000" dirty="0"/>
              <a:t>     Cosmetic Appearance (reflections and thickness)</a:t>
            </a:r>
          </a:p>
        </p:txBody>
      </p:sp>
      <p:pic>
        <p:nvPicPr>
          <p:cNvPr id="5" name="Picture 4" descr="sagitta1a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40" y="3512349"/>
            <a:ext cx="2705951" cy="293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5457828" y="4538655"/>
          <a:ext cx="1228721" cy="1192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431800" imgH="419100" progId="Equation.DSMT4">
                  <p:embed/>
                </p:oleObj>
              </mc:Choice>
              <mc:Fallback>
                <p:oleObj name="Equation" r:id="rId4" imgW="431800" imgH="41910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8" y="4538655"/>
                        <a:ext cx="1228721" cy="1192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93419" y="3943350"/>
            <a:ext cx="353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Approximate Sag Formula</a:t>
            </a:r>
          </a:p>
        </p:txBody>
      </p:sp>
    </p:spTree>
    <p:extLst>
      <p:ext uri="{BB962C8B-B14F-4D97-AF65-F5344CB8AC3E}">
        <p14:creationId xmlns:p14="http://schemas.microsoft.com/office/powerpoint/2010/main" val="7699324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Physical Characteristics of Lenses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3025" y="1228721"/>
            <a:ext cx="6543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 do we care about sagittal depth?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1. Provides a way to estimate lens power (Lens Clock)</a:t>
            </a:r>
          </a:p>
          <a:p>
            <a:endParaRPr lang="en-US" sz="2000" dirty="0"/>
          </a:p>
          <a:p>
            <a:r>
              <a:rPr lang="en-US" sz="2000" dirty="0"/>
              <a:t>2. Influences lens thickness</a:t>
            </a:r>
          </a:p>
        </p:txBody>
      </p:sp>
    </p:spTree>
    <p:extLst>
      <p:ext uri="{BB962C8B-B14F-4D97-AF65-F5344CB8AC3E}">
        <p14:creationId xmlns:p14="http://schemas.microsoft.com/office/powerpoint/2010/main" val="2012779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Physical Characteristics of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18E49-9A37-1041-91D3-496C4684A0B6}"/>
              </a:ext>
            </a:extLst>
          </p:cNvPr>
          <p:cNvSpPr txBox="1"/>
          <p:nvPr/>
        </p:nvSpPr>
        <p:spPr>
          <a:xfrm>
            <a:off x="1335881" y="1100138"/>
            <a:ext cx="64293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Lens Clock</a:t>
            </a:r>
          </a:p>
          <a:p>
            <a:endParaRPr lang="en-US" dirty="0"/>
          </a:p>
          <a:p>
            <a:r>
              <a:rPr lang="en-US" sz="2000" dirty="0"/>
              <a:t>Estimate surface power </a:t>
            </a:r>
          </a:p>
          <a:p>
            <a:r>
              <a:rPr lang="en-US" sz="2000" dirty="0"/>
              <a:t>Direct measurement of sagittal depth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48D73-46CA-1D42-B8EB-502A1E7B0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9" y="3174041"/>
            <a:ext cx="2602992" cy="3547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91061E-178A-E04F-B3C8-088B505B3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72" y="3043231"/>
            <a:ext cx="3377959" cy="3664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0A4661-43BE-B64B-B71E-BAA1DCACCFA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91" y="1522026"/>
            <a:ext cx="1723833" cy="1198748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668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Physical Characteristics of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C4C141-C4B1-9C4E-A7DB-D8F1992DFCCB}"/>
              </a:ext>
            </a:extLst>
          </p:cNvPr>
          <p:cNvSpPr txBox="1"/>
          <p:nvPr/>
        </p:nvSpPr>
        <p:spPr>
          <a:xfrm>
            <a:off x="1328738" y="1571625"/>
            <a:ext cx="68008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Lens Thickness</a:t>
            </a:r>
          </a:p>
          <a:p>
            <a:endParaRPr lang="en-US" dirty="0"/>
          </a:p>
          <a:p>
            <a:r>
              <a:rPr lang="en-US" sz="2000" dirty="0"/>
              <a:t>Influences:</a:t>
            </a:r>
          </a:p>
          <a:p>
            <a:endParaRPr lang="en-US" sz="2000" dirty="0"/>
          </a:p>
          <a:p>
            <a:r>
              <a:rPr lang="en-US" sz="2000" dirty="0"/>
              <a:t>Power</a:t>
            </a:r>
          </a:p>
          <a:p>
            <a:r>
              <a:rPr lang="en-US" sz="2000" dirty="0"/>
              <a:t>Base Curve</a:t>
            </a:r>
          </a:p>
          <a:p>
            <a:r>
              <a:rPr lang="en-US" sz="2000" dirty="0"/>
              <a:t>Lens Diameter</a:t>
            </a:r>
          </a:p>
          <a:p>
            <a:r>
              <a:rPr lang="en-US" sz="2000" dirty="0"/>
              <a:t>Index</a:t>
            </a:r>
          </a:p>
          <a:p>
            <a:r>
              <a:rPr lang="en-US" sz="2000" dirty="0"/>
              <a:t>Minimum Thickness</a:t>
            </a:r>
          </a:p>
          <a:p>
            <a:r>
              <a:rPr lang="en-US" sz="2000" dirty="0"/>
              <a:t>     Center Thickness for Minus</a:t>
            </a:r>
          </a:p>
          <a:p>
            <a:r>
              <a:rPr lang="en-US" sz="2000" dirty="0"/>
              <a:t>     Edge Thickness for Plus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A70E604-F7B7-234F-B245-A3A64587CC4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113337" y="1731951"/>
          <a:ext cx="26812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1130300" imgH="203200" progId="Equation.DSMT4">
                  <p:embed/>
                </p:oleObj>
              </mc:Choice>
              <mc:Fallback>
                <p:oleObj name="Equation" r:id="rId3" imgW="1130300" imgH="203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A70E604-F7B7-234F-B245-A3A64587CC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7" y="1731951"/>
                        <a:ext cx="268128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 descr="lensthickness2a">
            <a:extLst>
              <a:ext uri="{FF2B5EF4-FFF2-40B4-BE49-F238E27FC236}">
                <a16:creationId xmlns:a16="http://schemas.microsoft.com/office/drawing/2014/main" id="{C9C46DC6-DA9E-0748-A8D5-88AD4EEAC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2324094"/>
            <a:ext cx="41402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B31B2B4F-09A7-DB4D-A7F4-28D569BA5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663" y="5943595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Note that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is + and 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is -</a:t>
            </a:r>
          </a:p>
        </p:txBody>
      </p:sp>
    </p:spTree>
    <p:extLst>
      <p:ext uri="{BB962C8B-B14F-4D97-AF65-F5344CB8AC3E}">
        <p14:creationId xmlns:p14="http://schemas.microsoft.com/office/powerpoint/2010/main" val="22223768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Physical Characteristics of Lenses</a:t>
            </a:r>
          </a:p>
        </p:txBody>
      </p:sp>
      <p:pic>
        <p:nvPicPr>
          <p:cNvPr id="3" name="Picture 4" descr="pluscenter1.tif">
            <a:extLst>
              <a:ext uri="{FF2B5EF4-FFF2-40B4-BE49-F238E27FC236}">
                <a16:creationId xmlns:a16="http://schemas.microsoft.com/office/drawing/2014/main" id="{804B3958-6C12-E244-80BF-451D120AD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1719263"/>
            <a:ext cx="5276850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minuscenter1.tif">
            <a:extLst>
              <a:ext uri="{FF2B5EF4-FFF2-40B4-BE49-F238E27FC236}">
                <a16:creationId xmlns:a16="http://schemas.microsoft.com/office/drawing/2014/main" id="{857B3ABD-939F-534F-8079-0250F6C46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769" y="3799191"/>
            <a:ext cx="52339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D836217-F295-0E44-8A53-6D69EDCB200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09925" y="5876925"/>
          <a:ext cx="26812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5" imgW="1130300" imgH="203200" progId="Equation.DSMT4">
                  <p:embed/>
                </p:oleObj>
              </mc:Choice>
              <mc:Fallback>
                <p:oleObj name="Equation" r:id="rId5" imgW="1130300" imgH="203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D836217-F295-0E44-8A53-6D69EDCB20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5876925"/>
                        <a:ext cx="268128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19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F8219-9C82-A047-8D68-1C4C90301B8C}"/>
              </a:ext>
            </a:extLst>
          </p:cNvPr>
          <p:cNvSpPr txBox="1"/>
          <p:nvPr/>
        </p:nvSpPr>
        <p:spPr>
          <a:xfrm>
            <a:off x="1471613" y="1143000"/>
            <a:ext cx="664368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Major Reference Points</a:t>
            </a:r>
          </a:p>
          <a:p>
            <a:endParaRPr lang="en-US" sz="2400" b="1" dirty="0"/>
          </a:p>
          <a:p>
            <a:r>
              <a:rPr lang="en-US" sz="2000" dirty="0"/>
              <a:t>Optical Center &amp; Geometrical Center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4" descr="boxing1">
            <a:extLst>
              <a:ext uri="{FF2B5EF4-FFF2-40B4-BE49-F238E27FC236}">
                <a16:creationId xmlns:a16="http://schemas.microsoft.com/office/drawing/2014/main" id="{6A11E275-935A-2744-8801-7D58AE437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744243"/>
            <a:ext cx="5895975" cy="34671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89CA5E6-5C41-9F45-8AE8-F533D1B0555B}"/>
              </a:ext>
            </a:extLst>
          </p:cNvPr>
          <p:cNvSpPr/>
          <p:nvPr/>
        </p:nvSpPr>
        <p:spPr>
          <a:xfrm>
            <a:off x="2496288" y="4134245"/>
            <a:ext cx="577850" cy="577850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899784-9A17-1C4E-8A6F-1E19D7F2CE30}"/>
              </a:ext>
            </a:extLst>
          </p:cNvPr>
          <p:cNvSpPr/>
          <p:nvPr/>
        </p:nvSpPr>
        <p:spPr>
          <a:xfrm>
            <a:off x="5232230" y="4114344"/>
            <a:ext cx="577850" cy="577850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64655F-2037-5C4F-885D-EE9524F7DA22}"/>
              </a:ext>
            </a:extLst>
          </p:cNvPr>
          <p:cNvSpPr/>
          <p:nvPr/>
        </p:nvSpPr>
        <p:spPr>
          <a:xfrm>
            <a:off x="2693158" y="4353636"/>
            <a:ext cx="186520" cy="1728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FB764C-D818-1748-85E6-DBD1391BAE63}"/>
              </a:ext>
            </a:extLst>
          </p:cNvPr>
          <p:cNvSpPr/>
          <p:nvPr/>
        </p:nvSpPr>
        <p:spPr>
          <a:xfrm>
            <a:off x="5427895" y="4316833"/>
            <a:ext cx="186520" cy="1728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AFC89C-5C46-A540-A534-B3613D26A162}"/>
              </a:ext>
            </a:extLst>
          </p:cNvPr>
          <p:cNvCxnSpPr>
            <a:cxnSpLocks/>
          </p:cNvCxnSpPr>
          <p:nvPr/>
        </p:nvCxnSpPr>
        <p:spPr>
          <a:xfrm flipH="1" flipV="1">
            <a:off x="2786418" y="4422096"/>
            <a:ext cx="287720" cy="462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C0B59A4-930C-7C47-B1A6-EF67C822350A}"/>
              </a:ext>
            </a:extLst>
          </p:cNvPr>
          <p:cNvCxnSpPr>
            <a:cxnSpLocks/>
          </p:cNvCxnSpPr>
          <p:nvPr/>
        </p:nvCxnSpPr>
        <p:spPr>
          <a:xfrm flipV="1">
            <a:off x="5121013" y="4391778"/>
            <a:ext cx="399330" cy="390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E897B1-5956-8F45-9D5F-2A6E9AA978C2}"/>
              </a:ext>
            </a:extLst>
          </p:cNvPr>
          <p:cNvSpPr txBox="1"/>
          <p:nvPr/>
        </p:nvSpPr>
        <p:spPr>
          <a:xfrm>
            <a:off x="2840208" y="4772482"/>
            <a:ext cx="57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3E21BB-7DEC-C44E-98F1-BE892F9A97F0}"/>
              </a:ext>
            </a:extLst>
          </p:cNvPr>
          <p:cNvSpPr txBox="1"/>
          <p:nvPr/>
        </p:nvSpPr>
        <p:spPr>
          <a:xfrm>
            <a:off x="4832088" y="4653524"/>
            <a:ext cx="57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82D54E-E6E5-5B49-8848-AAEC57A3D243}"/>
              </a:ext>
            </a:extLst>
          </p:cNvPr>
          <p:cNvCxnSpPr/>
          <p:nvPr/>
        </p:nvCxnSpPr>
        <p:spPr>
          <a:xfrm>
            <a:off x="2785213" y="4587020"/>
            <a:ext cx="0" cy="1850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C1DC98-5D14-F047-B499-C1825577FC89}"/>
              </a:ext>
            </a:extLst>
          </p:cNvPr>
          <p:cNvCxnSpPr/>
          <p:nvPr/>
        </p:nvCxnSpPr>
        <p:spPr>
          <a:xfrm>
            <a:off x="5520343" y="4587020"/>
            <a:ext cx="0" cy="1850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BBE523C-8C5E-2744-A41D-7E6358BBDE57}"/>
              </a:ext>
            </a:extLst>
          </p:cNvPr>
          <p:cNvSpPr txBox="1"/>
          <p:nvPr/>
        </p:nvSpPr>
        <p:spPr>
          <a:xfrm>
            <a:off x="3531381" y="6185053"/>
            <a:ext cx="141403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 PD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6DDBBAA-ABA7-A54C-887B-5B1CE8152A00}"/>
              </a:ext>
            </a:extLst>
          </p:cNvPr>
          <p:cNvCxnSpPr/>
          <p:nvPr/>
        </p:nvCxnSpPr>
        <p:spPr>
          <a:xfrm flipH="1">
            <a:off x="2785213" y="6372505"/>
            <a:ext cx="632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B82289-3DEE-C842-91D1-661C0F46B4AB}"/>
              </a:ext>
            </a:extLst>
          </p:cNvPr>
          <p:cNvCxnSpPr/>
          <p:nvPr/>
        </p:nvCxnSpPr>
        <p:spPr>
          <a:xfrm>
            <a:off x="4700016" y="6372505"/>
            <a:ext cx="8203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3301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Physical Characteristics of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62F01D-4395-2347-88AC-133823ECB42B}"/>
              </a:ext>
            </a:extLst>
          </p:cNvPr>
          <p:cNvSpPr txBox="1"/>
          <p:nvPr/>
        </p:nvSpPr>
        <p:spPr>
          <a:xfrm>
            <a:off x="1743075" y="1543043"/>
            <a:ext cx="591502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Power: </a:t>
            </a:r>
            <a:r>
              <a:rPr lang="en-US" sz="2000" dirty="0"/>
              <a:t>increase power, increase thickness</a:t>
            </a:r>
          </a:p>
          <a:p>
            <a:endParaRPr lang="en-US" sz="2000" dirty="0"/>
          </a:p>
          <a:p>
            <a:r>
              <a:rPr lang="en-US" sz="2000" b="1" dirty="0"/>
              <a:t>Base Curve: </a:t>
            </a:r>
            <a:r>
              <a:rPr lang="en-US" sz="2000" dirty="0"/>
              <a:t>flatten base curve, decrease thickness</a:t>
            </a:r>
          </a:p>
          <a:p>
            <a:endParaRPr lang="en-US" sz="2000" dirty="0"/>
          </a:p>
          <a:p>
            <a:r>
              <a:rPr lang="en-US" sz="2000" b="1" dirty="0"/>
              <a:t>Diameter:*  </a:t>
            </a:r>
            <a:r>
              <a:rPr lang="en-US" sz="2000" dirty="0"/>
              <a:t>decrease diameter, decrease thickness</a:t>
            </a:r>
          </a:p>
          <a:p>
            <a:endParaRPr lang="en-US" sz="2000" dirty="0"/>
          </a:p>
          <a:p>
            <a:r>
              <a:rPr lang="en-US" sz="2000" b="1" dirty="0"/>
              <a:t>Index: </a:t>
            </a:r>
            <a:r>
              <a:rPr lang="en-US" sz="2000" dirty="0"/>
              <a:t>increase index, decrease thickness</a:t>
            </a:r>
          </a:p>
          <a:p>
            <a:endParaRPr lang="en-US" sz="2000" dirty="0"/>
          </a:p>
          <a:p>
            <a:r>
              <a:rPr lang="en-US" sz="2000" b="1" dirty="0"/>
              <a:t>Decrease Minimum Thickness:*</a:t>
            </a:r>
            <a:r>
              <a:rPr lang="en-US" sz="2000" dirty="0"/>
              <a:t> decrease thickness</a:t>
            </a:r>
          </a:p>
          <a:p>
            <a:endParaRPr lang="en-US" sz="2000" dirty="0"/>
          </a:p>
          <a:p>
            <a:r>
              <a:rPr lang="en-US" sz="2000" dirty="0"/>
              <a:t>     Example: use </a:t>
            </a:r>
            <a:r>
              <a:rPr lang="en-US" sz="2000" dirty="0" err="1"/>
              <a:t>Trivex</a:t>
            </a:r>
            <a:r>
              <a:rPr lang="en-US" sz="2000" dirty="0"/>
              <a:t> (allows 1.0mm CT on minus)</a:t>
            </a:r>
          </a:p>
          <a:p>
            <a:endParaRPr lang="en-US" sz="2000" dirty="0"/>
          </a:p>
          <a:p>
            <a:r>
              <a:rPr lang="en-US" sz="2000" dirty="0"/>
              <a:t>* Significant impact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199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Physical Characteristics of Lenses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7BB0C-CA7D-BF41-A5CE-18C6F03D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30" y="1314451"/>
            <a:ext cx="7380478" cy="488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51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Physical Characteristics of Lenses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46C5EA-F484-E847-ADFE-869A63FBB6A4}"/>
              </a:ext>
            </a:extLst>
          </p:cNvPr>
          <p:cNvSpPr txBox="1"/>
          <p:nvPr/>
        </p:nvSpPr>
        <p:spPr>
          <a:xfrm>
            <a:off x="1414463" y="1585909"/>
            <a:ext cx="64150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 Rx: -5.00DS   Diameter: 60mm</a:t>
            </a:r>
          </a:p>
          <a:p>
            <a:endParaRPr lang="en-US" dirty="0"/>
          </a:p>
          <a:p>
            <a:r>
              <a:rPr lang="en-US" b="1" dirty="0"/>
              <a:t>Edge Thickness</a:t>
            </a:r>
          </a:p>
          <a:p>
            <a:endParaRPr lang="en-US" dirty="0"/>
          </a:p>
          <a:p>
            <a:r>
              <a:rPr lang="en-US" dirty="0"/>
              <a:t>CR 39:  6.8mm</a:t>
            </a:r>
          </a:p>
          <a:p>
            <a:endParaRPr lang="en-US" dirty="0"/>
          </a:p>
          <a:p>
            <a:r>
              <a:rPr lang="en-US" dirty="0"/>
              <a:t>High Index (1.70):  5.42mm</a:t>
            </a:r>
          </a:p>
          <a:p>
            <a:endParaRPr lang="en-US" dirty="0"/>
          </a:p>
          <a:p>
            <a:r>
              <a:rPr lang="en-US" dirty="0"/>
              <a:t>Polycarbonate:  5.35mm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 39 and 1.70 lenses use 2.2mm CT</a:t>
            </a:r>
          </a:p>
          <a:p>
            <a:r>
              <a:rPr lang="en-US" dirty="0"/>
              <a:t>Polycarbonate use 1.5mm CT</a:t>
            </a:r>
          </a:p>
        </p:txBody>
      </p:sp>
    </p:spTree>
    <p:extLst>
      <p:ext uri="{BB962C8B-B14F-4D97-AF65-F5344CB8AC3E}">
        <p14:creationId xmlns:p14="http://schemas.microsoft.com/office/powerpoint/2010/main" val="39671110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F8219-9C82-A047-8D68-1C4C90301B8C}"/>
              </a:ext>
            </a:extLst>
          </p:cNvPr>
          <p:cNvSpPr txBox="1"/>
          <p:nvPr/>
        </p:nvSpPr>
        <p:spPr>
          <a:xfrm>
            <a:off x="1471613" y="1143000"/>
            <a:ext cx="664368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Major Reference Points</a:t>
            </a:r>
          </a:p>
          <a:p>
            <a:endParaRPr lang="en-US" sz="2400" b="1" dirty="0"/>
          </a:p>
          <a:p>
            <a:r>
              <a:rPr lang="en-US" sz="2000" dirty="0"/>
              <a:t>Optic Axis &amp; Lens Poles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16" descr="opticaxis">
            <a:extLst>
              <a:ext uri="{FF2B5EF4-FFF2-40B4-BE49-F238E27FC236}">
                <a16:creationId xmlns:a16="http://schemas.microsoft.com/office/drawing/2014/main" id="{3FAAF955-77AB-514C-925F-DACD0EBFD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2328951"/>
            <a:ext cx="5040313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70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242879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F8219-9C82-A047-8D68-1C4C90301B8C}"/>
              </a:ext>
            </a:extLst>
          </p:cNvPr>
          <p:cNvSpPr txBox="1"/>
          <p:nvPr/>
        </p:nvSpPr>
        <p:spPr>
          <a:xfrm>
            <a:off x="1471613" y="819626"/>
            <a:ext cx="664368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Major Reference Points</a:t>
            </a:r>
          </a:p>
          <a:p>
            <a:endParaRPr lang="en-US" sz="2400" b="1" dirty="0"/>
          </a:p>
          <a:p>
            <a:r>
              <a:rPr lang="en-US" sz="2000" dirty="0"/>
              <a:t>Optic Center &amp; Nodal Points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FF98F0EB-4048-F141-9F79-14540B20B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6394" y="1943100"/>
            <a:ext cx="5848350" cy="4914900"/>
          </a:xfrm>
          <a:prstGeom prst="rect">
            <a:avLst/>
          </a:prstGeom>
        </p:spPr>
      </p:pic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3870947D-92EC-8B4A-A821-D6689FC0150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102769" y="2476500"/>
            <a:ext cx="914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D9B9A87C-320B-AE40-A56F-5D788E1A62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83969" y="4686300"/>
            <a:ext cx="838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15">
            <a:extLst>
              <a:ext uri="{FF2B5EF4-FFF2-40B4-BE49-F238E27FC236}">
                <a16:creationId xmlns:a16="http://schemas.microsoft.com/office/drawing/2014/main" id="{739B088C-DD08-424C-B56D-814EF08F36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17169" y="40767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0">
            <a:extLst>
              <a:ext uri="{FF2B5EF4-FFF2-40B4-BE49-F238E27FC236}">
                <a16:creationId xmlns:a16="http://schemas.microsoft.com/office/drawing/2014/main" id="{E3506235-D326-E34C-9063-44A6CF361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157" y="437673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0747309F-15C7-DC40-853B-E218FE1DE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757" y="3887788"/>
            <a:ext cx="506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  <a:ea typeface="MS PGothic" panose="020B0600070205080204" pitchFamily="34" charset="-128"/>
              </a:rPr>
              <a:t>N’</a:t>
            </a:r>
          </a:p>
        </p:txBody>
      </p:sp>
      <p:cxnSp>
        <p:nvCxnSpPr>
          <p:cNvPr id="26" name="Straight Arrow Connector 23">
            <a:extLst>
              <a:ext uri="{FF2B5EF4-FFF2-40B4-BE49-F238E27FC236}">
                <a16:creationId xmlns:a16="http://schemas.microsoft.com/office/drawing/2014/main" id="{9E0975BE-D1CD-6647-842A-A3AD6870A68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12369" y="4376738"/>
            <a:ext cx="838200" cy="1833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4">
            <a:extLst>
              <a:ext uri="{FF2B5EF4-FFF2-40B4-BE49-F238E27FC236}">
                <a16:creationId xmlns:a16="http://schemas.microsoft.com/office/drawing/2014/main" id="{F1CA17DB-9926-D843-8567-709B9C117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144" y="62103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  <a:ea typeface="MS PGothic" panose="020B0600070205080204" pitchFamily="34" charset="-128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703514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F8219-9C82-A047-8D68-1C4C90301B8C}"/>
              </a:ext>
            </a:extLst>
          </p:cNvPr>
          <p:cNvSpPr txBox="1"/>
          <p:nvPr/>
        </p:nvSpPr>
        <p:spPr>
          <a:xfrm>
            <a:off x="1471613" y="977900"/>
            <a:ext cx="664368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Verification of Lens Prescriptions: </a:t>
            </a:r>
            <a:r>
              <a:rPr lang="en-US" sz="2400" b="1" dirty="0" err="1"/>
              <a:t>Lensometer</a:t>
            </a: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908D1A-CB60-9044-AC5E-A49879DE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8503"/>
            <a:ext cx="8204200" cy="47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195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F8219-9C82-A047-8D68-1C4C90301B8C}"/>
              </a:ext>
            </a:extLst>
          </p:cNvPr>
          <p:cNvSpPr txBox="1"/>
          <p:nvPr/>
        </p:nvSpPr>
        <p:spPr>
          <a:xfrm>
            <a:off x="1471613" y="977900"/>
            <a:ext cx="664368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Verification of Lens Prescriptions: </a:t>
            </a:r>
            <a:r>
              <a:rPr lang="en-US" sz="2400" b="1" dirty="0" err="1"/>
              <a:t>Lensometer</a:t>
            </a: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CE90D-931D-4046-BD07-A57CE65A7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631950"/>
            <a:ext cx="84836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934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F8219-9C82-A047-8D68-1C4C90301B8C}"/>
              </a:ext>
            </a:extLst>
          </p:cNvPr>
          <p:cNvSpPr txBox="1"/>
          <p:nvPr/>
        </p:nvSpPr>
        <p:spPr>
          <a:xfrm>
            <a:off x="1471613" y="977900"/>
            <a:ext cx="664368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Verification of Lens Prescriptions: </a:t>
            </a:r>
            <a:r>
              <a:rPr lang="en-US" sz="2400" b="1" dirty="0" err="1"/>
              <a:t>Lensometer</a:t>
            </a: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lensometermire1.tif">
            <a:extLst>
              <a:ext uri="{FF2B5EF4-FFF2-40B4-BE49-F238E27FC236}">
                <a16:creationId xmlns:a16="http://schemas.microsoft.com/office/drawing/2014/main" id="{EF5393A9-7232-7542-8569-C87803F2C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4467"/>
            <a:ext cx="2641600" cy="311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lensometermire2.tif">
            <a:extLst>
              <a:ext uri="{FF2B5EF4-FFF2-40B4-BE49-F238E27FC236}">
                <a16:creationId xmlns:a16="http://schemas.microsoft.com/office/drawing/2014/main" id="{EC6BA5E4-49C4-E142-BCCE-3649362C6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11" y="1725669"/>
            <a:ext cx="2959189" cy="271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FD4414-A54B-E44F-BDD9-BA184C3C46DF}"/>
              </a:ext>
            </a:extLst>
          </p:cNvPr>
          <p:cNvSpPr txBox="1"/>
          <p:nvPr/>
        </p:nvSpPr>
        <p:spPr>
          <a:xfrm>
            <a:off x="1471613" y="4581371"/>
            <a:ext cx="6554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is in focus 090 degrees from meridian being measured:</a:t>
            </a:r>
          </a:p>
          <a:p>
            <a:endParaRPr lang="en-US" dirty="0"/>
          </a:p>
          <a:p>
            <a:r>
              <a:rPr lang="en-US" dirty="0"/>
              <a:t>Sphere is in focus (left image) at +1.00D (power in 120 = +1.00)</a:t>
            </a:r>
          </a:p>
          <a:p>
            <a:r>
              <a:rPr lang="en-US" dirty="0"/>
              <a:t>Cylinder in focus (right image) at -1.00D (power in 030 = -1.00)</a:t>
            </a:r>
          </a:p>
          <a:p>
            <a:endParaRPr lang="en-US" dirty="0"/>
          </a:p>
          <a:p>
            <a:r>
              <a:rPr lang="en-US" dirty="0"/>
              <a:t>Rx: +1.00 -2.00 x 120</a:t>
            </a:r>
          </a:p>
        </p:txBody>
      </p:sp>
    </p:spTree>
    <p:extLst>
      <p:ext uri="{BB962C8B-B14F-4D97-AF65-F5344CB8AC3E}">
        <p14:creationId xmlns:p14="http://schemas.microsoft.com/office/powerpoint/2010/main" val="7366342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F8219-9C82-A047-8D68-1C4C90301B8C}"/>
              </a:ext>
            </a:extLst>
          </p:cNvPr>
          <p:cNvSpPr txBox="1"/>
          <p:nvPr/>
        </p:nvSpPr>
        <p:spPr>
          <a:xfrm>
            <a:off x="1471613" y="977900"/>
            <a:ext cx="66436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Verification of Lens Prescriptions: </a:t>
            </a:r>
            <a:r>
              <a:rPr lang="en-US" sz="2400" b="1" dirty="0" err="1"/>
              <a:t>Lensometer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dirty="0"/>
              <a:t>Amount of target movement determined by power of lens:</a:t>
            </a:r>
          </a:p>
          <a:p>
            <a:endParaRPr lang="en-US" sz="2400" b="1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EAB3BE-15EA-EE4E-8787-FDF36D5590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2171628"/>
            <a:ext cx="1892299" cy="910273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3B8218-C8C0-744D-A3A3-64E1807AEAC5}"/>
                  </a:ext>
                </a:extLst>
              </p:cNvPr>
              <p:cNvSpPr txBox="1"/>
              <p:nvPr/>
            </p:nvSpPr>
            <p:spPr>
              <a:xfrm>
                <a:off x="1471613" y="3376851"/>
                <a:ext cx="6121400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Xs = movement of light target</a:t>
                </a: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 = </a:t>
                </a:r>
                <a:r>
                  <a:rPr lang="en-US" sz="2000" dirty="0"/>
                  <a:t>focal length of standard lens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= </a:t>
                </a:r>
                <a:r>
                  <a:rPr lang="en-US" sz="2000" dirty="0"/>
                  <a:t>back vertex power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3B8218-C8C0-744D-A3A3-64E1807AE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13" y="3376851"/>
                <a:ext cx="6121400" cy="1846659"/>
              </a:xfrm>
              <a:prstGeom prst="rect">
                <a:avLst/>
              </a:prstGeom>
              <a:blipFill>
                <a:blip r:embed="rId3"/>
                <a:stretch>
                  <a:fillRect l="-828" t="-1370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1676ECE-6E68-DF44-A884-40CFE5AA53DE}"/>
              </a:ext>
            </a:extLst>
          </p:cNvPr>
          <p:cNvSpPr txBox="1"/>
          <p:nvPr/>
        </p:nvSpPr>
        <p:spPr>
          <a:xfrm>
            <a:off x="1471613" y="5452110"/>
            <a:ext cx="612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Example: </a:t>
            </a:r>
            <a:r>
              <a:rPr lang="en-US" sz="2000" dirty="0" err="1"/>
              <a:t>x</a:t>
            </a:r>
            <a:r>
              <a:rPr lang="en-US" sz="2000" baseline="-25000" dirty="0" err="1"/>
              <a:t>s</a:t>
            </a:r>
            <a:r>
              <a:rPr lang="en-US" sz="2000" dirty="0"/>
              <a:t> = +2.5mm for +20D standard lens and a  +1.00D “unknown” lens</a:t>
            </a:r>
          </a:p>
        </p:txBody>
      </p:sp>
    </p:spTree>
    <p:extLst>
      <p:ext uri="{BB962C8B-B14F-4D97-AF65-F5344CB8AC3E}">
        <p14:creationId xmlns:p14="http://schemas.microsoft.com/office/powerpoint/2010/main" val="7181376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F8219-9C82-A047-8D68-1C4C90301B8C}"/>
              </a:ext>
            </a:extLst>
          </p:cNvPr>
          <p:cNvSpPr txBox="1"/>
          <p:nvPr/>
        </p:nvSpPr>
        <p:spPr>
          <a:xfrm>
            <a:off x="1471613" y="977900"/>
            <a:ext cx="6643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Verification of Lens Prescriptions: Lens Gauge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dirty="0"/>
              <a:t>Determine </a:t>
            </a:r>
            <a:r>
              <a:rPr lang="en-US" sz="2000" b="1" dirty="0"/>
              <a:t>surface power</a:t>
            </a:r>
            <a:r>
              <a:rPr lang="en-US" sz="2000" dirty="0"/>
              <a:t> by measuring sagittal depth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2D5C8-31E9-2A4F-9592-B63F597E2D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56" y="2518727"/>
            <a:ext cx="1723072" cy="872173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D36F84-1AD1-0A45-88B5-9F2D0A28C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3" y="2205236"/>
            <a:ext cx="1754187" cy="1902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7104BD-B729-7245-B8E1-26260F05FA13}"/>
              </a:ext>
            </a:extLst>
          </p:cNvPr>
          <p:cNvSpPr txBox="1"/>
          <p:nvPr/>
        </p:nvSpPr>
        <p:spPr>
          <a:xfrm>
            <a:off x="1471613" y="4108170"/>
            <a:ext cx="650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determine:</a:t>
            </a:r>
          </a:p>
          <a:p>
            <a:endParaRPr lang="en-US" dirty="0"/>
          </a:p>
          <a:p>
            <a:r>
              <a:rPr lang="en-US" dirty="0"/>
              <a:t>Approximate Power: P1 + P2</a:t>
            </a:r>
          </a:p>
          <a:p>
            <a:r>
              <a:rPr lang="en-US" dirty="0"/>
              <a:t>Cylinder Power: difference between meridians on back surface</a:t>
            </a:r>
          </a:p>
          <a:p>
            <a:r>
              <a:rPr lang="en-US" dirty="0"/>
              <a:t>Add Power: difference in front surface powers of lens and segment</a:t>
            </a:r>
          </a:p>
          <a:p>
            <a:r>
              <a:rPr lang="en-US" dirty="0"/>
              <a:t>Slab Off Prism: difference in reading for distance portion vs reading at slab off line (typically top of segment)</a:t>
            </a:r>
          </a:p>
        </p:txBody>
      </p:sp>
    </p:spTree>
    <p:extLst>
      <p:ext uri="{BB962C8B-B14F-4D97-AF65-F5344CB8AC3E}">
        <p14:creationId xmlns:p14="http://schemas.microsoft.com/office/powerpoint/2010/main" val="117286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Ophthalmic Prism / Prism Effects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1143000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Decentration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19F0A-884C-5F45-A307-6E755AD8E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111250"/>
            <a:ext cx="7239000" cy="4635500"/>
          </a:xfrm>
          <a:prstGeom prst="rect">
            <a:avLst/>
          </a:prstGeom>
        </p:spPr>
      </p:pic>
      <p:sp>
        <p:nvSpPr>
          <p:cNvPr id="4" name="Triangle 3">
            <a:extLst>
              <a:ext uri="{FF2B5EF4-FFF2-40B4-BE49-F238E27FC236}">
                <a16:creationId xmlns:a16="http://schemas.microsoft.com/office/drawing/2014/main" id="{2355BA2A-E2BF-4F45-817B-62A2B7E0601A}"/>
              </a:ext>
            </a:extLst>
          </p:cNvPr>
          <p:cNvSpPr/>
          <p:nvPr/>
        </p:nvSpPr>
        <p:spPr>
          <a:xfrm rot="5400000">
            <a:off x="2267932" y="5379665"/>
            <a:ext cx="353028" cy="8855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4AB0A33-5995-CC44-A80B-BB3A89610CE0}"/>
              </a:ext>
            </a:extLst>
          </p:cNvPr>
          <p:cNvSpPr/>
          <p:nvPr/>
        </p:nvSpPr>
        <p:spPr>
          <a:xfrm rot="5400000">
            <a:off x="5298142" y="5379665"/>
            <a:ext cx="353028" cy="8855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10D27EE0-C86E-864C-9887-D6AC5106E6C0}"/>
              </a:ext>
            </a:extLst>
          </p:cNvPr>
          <p:cNvSpPr/>
          <p:nvPr/>
        </p:nvSpPr>
        <p:spPr>
          <a:xfrm rot="16200000">
            <a:off x="3183150" y="5379666"/>
            <a:ext cx="353028" cy="8855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7EA6B797-0CE1-1947-A529-E1DCB9890120}"/>
              </a:ext>
            </a:extLst>
          </p:cNvPr>
          <p:cNvSpPr/>
          <p:nvPr/>
        </p:nvSpPr>
        <p:spPr>
          <a:xfrm rot="16200000">
            <a:off x="6191410" y="5379665"/>
            <a:ext cx="353028" cy="8855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57EAEF-0912-BF46-90A0-A4BABCC62FD0}"/>
              </a:ext>
            </a:extLst>
          </p:cNvPr>
          <p:cNvCxnSpPr>
            <a:cxnSpLocks/>
          </p:cNvCxnSpPr>
          <p:nvPr/>
        </p:nvCxnSpPr>
        <p:spPr>
          <a:xfrm>
            <a:off x="2891849" y="5308075"/>
            <a:ext cx="15925" cy="1289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EA3DFD-C5B3-E546-B743-DE073F371D92}"/>
              </a:ext>
            </a:extLst>
          </p:cNvPr>
          <p:cNvCxnSpPr>
            <a:cxnSpLocks/>
          </p:cNvCxnSpPr>
          <p:nvPr/>
        </p:nvCxnSpPr>
        <p:spPr>
          <a:xfrm>
            <a:off x="5902591" y="5378824"/>
            <a:ext cx="35709" cy="121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iangle 20">
            <a:extLst>
              <a:ext uri="{FF2B5EF4-FFF2-40B4-BE49-F238E27FC236}">
                <a16:creationId xmlns:a16="http://schemas.microsoft.com/office/drawing/2014/main" id="{29795759-F04F-F142-969E-900394FA6AB0}"/>
              </a:ext>
            </a:extLst>
          </p:cNvPr>
          <p:cNvSpPr/>
          <p:nvPr/>
        </p:nvSpPr>
        <p:spPr>
          <a:xfrm rot="16200000">
            <a:off x="2282475" y="5832884"/>
            <a:ext cx="353028" cy="8855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68AE55EA-59C1-1149-AB69-A2FB7A7FDC8C}"/>
              </a:ext>
            </a:extLst>
          </p:cNvPr>
          <p:cNvSpPr/>
          <p:nvPr/>
        </p:nvSpPr>
        <p:spPr>
          <a:xfrm rot="16200000">
            <a:off x="5301235" y="5841669"/>
            <a:ext cx="353028" cy="8855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22E9C96D-B464-A544-AC74-805F4745E58B}"/>
              </a:ext>
            </a:extLst>
          </p:cNvPr>
          <p:cNvSpPr/>
          <p:nvPr/>
        </p:nvSpPr>
        <p:spPr>
          <a:xfrm rot="5400000">
            <a:off x="3177423" y="5823915"/>
            <a:ext cx="353028" cy="8855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CD24D4D9-275C-CD42-B3B3-7CADFD1E7D38}"/>
              </a:ext>
            </a:extLst>
          </p:cNvPr>
          <p:cNvSpPr/>
          <p:nvPr/>
        </p:nvSpPr>
        <p:spPr>
          <a:xfrm rot="5400000">
            <a:off x="6189558" y="5841668"/>
            <a:ext cx="353028" cy="8855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35B3EBD-DCFC-7D45-BF52-F94240FA05A0}"/>
              </a:ext>
            </a:extLst>
          </p:cNvPr>
          <p:cNvCxnSpPr>
            <a:cxnSpLocks/>
          </p:cNvCxnSpPr>
          <p:nvPr/>
        </p:nvCxnSpPr>
        <p:spPr>
          <a:xfrm>
            <a:off x="2752165" y="4204447"/>
            <a:ext cx="0" cy="239357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818A69-4EA7-F34A-A403-CD27BF3C382C}"/>
              </a:ext>
            </a:extLst>
          </p:cNvPr>
          <p:cNvCxnSpPr>
            <a:cxnSpLocks/>
          </p:cNvCxnSpPr>
          <p:nvPr/>
        </p:nvCxnSpPr>
        <p:spPr>
          <a:xfrm>
            <a:off x="6051177" y="4141877"/>
            <a:ext cx="0" cy="245614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FDED42-69FC-5D44-AA16-92115A3A557B}"/>
              </a:ext>
            </a:extLst>
          </p:cNvPr>
          <p:cNvCxnSpPr>
            <a:cxnSpLocks/>
          </p:cNvCxnSpPr>
          <p:nvPr/>
        </p:nvCxnSpPr>
        <p:spPr>
          <a:xfrm>
            <a:off x="2231136" y="4630913"/>
            <a:ext cx="615584" cy="3041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6F04C2F-6C2D-AB40-ADDE-5E5B54C620C3}"/>
              </a:ext>
            </a:extLst>
          </p:cNvPr>
          <p:cNvCxnSpPr/>
          <p:nvPr/>
        </p:nvCxnSpPr>
        <p:spPr>
          <a:xfrm>
            <a:off x="2752165" y="4974336"/>
            <a:ext cx="1647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99C3B39-94C7-2744-A621-4749594E4614}"/>
              </a:ext>
            </a:extLst>
          </p:cNvPr>
          <p:cNvSpPr txBox="1"/>
          <p:nvPr/>
        </p:nvSpPr>
        <p:spPr>
          <a:xfrm>
            <a:off x="400051" y="4315968"/>
            <a:ext cx="213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Decentration</a:t>
            </a:r>
            <a:r>
              <a:rPr lang="en-US" sz="2000" dirty="0">
                <a:solidFill>
                  <a:srgbClr val="FF0000"/>
                </a:solidFill>
              </a:rPr>
              <a:t> (</a:t>
            </a:r>
            <a:r>
              <a:rPr lang="en-US" sz="2000" dirty="0" err="1">
                <a:solidFill>
                  <a:srgbClr val="FF0000"/>
                </a:solidFill>
              </a:rPr>
              <a:t>dec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65906C-66FB-2F48-8BCE-C06A3FE0F6D8}"/>
              </a:ext>
            </a:extLst>
          </p:cNvPr>
          <p:cNvSpPr txBox="1"/>
          <p:nvPr/>
        </p:nvSpPr>
        <p:spPr>
          <a:xfrm>
            <a:off x="4096512" y="999744"/>
            <a:ext cx="3852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dec</a:t>
            </a:r>
            <a:r>
              <a:rPr lang="en-US" sz="2000" dirty="0">
                <a:solidFill>
                  <a:srgbClr val="FF0000"/>
                </a:solidFill>
              </a:rPr>
              <a:t> = (frame PD – Patient PD) / 2</a:t>
            </a:r>
          </a:p>
        </p:txBody>
      </p:sp>
    </p:spTree>
    <p:extLst>
      <p:ext uri="{BB962C8B-B14F-4D97-AF65-F5344CB8AC3E}">
        <p14:creationId xmlns:p14="http://schemas.microsoft.com/office/powerpoint/2010/main" val="37432734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pic>
        <p:nvPicPr>
          <p:cNvPr id="3" name="Picture 2" descr="Macintosh HD:Users:chriswoodruff:Desktop:OO Pics:Optics Book Pictures:ftbifocalslaboff.psd">
            <a:extLst>
              <a:ext uri="{FF2B5EF4-FFF2-40B4-BE49-F238E27FC236}">
                <a16:creationId xmlns:a16="http://schemas.microsoft.com/office/drawing/2014/main" id="{767C6796-3712-DE43-B4EC-8173334C70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4358050"/>
            <a:ext cx="1717675" cy="17519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052E74-7E7B-E042-9591-99A737D08067}"/>
              </a:ext>
            </a:extLst>
          </p:cNvPr>
          <p:cNvSpPr txBox="1"/>
          <p:nvPr/>
        </p:nvSpPr>
        <p:spPr>
          <a:xfrm>
            <a:off x="1843088" y="1016000"/>
            <a:ext cx="60944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Verification of Lens Prescriptions: Lens Gauge</a:t>
            </a:r>
          </a:p>
          <a:p>
            <a:endParaRPr lang="en-US" dirty="0"/>
          </a:p>
          <a:p>
            <a:r>
              <a:rPr lang="en-US" sz="2000" b="1" dirty="0"/>
              <a:t>Measuring Slab Off Prism</a:t>
            </a:r>
          </a:p>
          <a:p>
            <a:endParaRPr lang="en-US" dirty="0"/>
          </a:p>
          <a:p>
            <a:r>
              <a:rPr lang="en-US" sz="2000" dirty="0"/>
              <a:t>Compare lens clock reading in vertical meridian for distance portion of lens to lens clock reading at slab off line</a:t>
            </a:r>
          </a:p>
          <a:p>
            <a:endParaRPr lang="en-US" sz="2000" dirty="0"/>
          </a:p>
          <a:p>
            <a:r>
              <a:rPr lang="en-US" sz="2000" dirty="0"/>
              <a:t>Difference in diopters is amount of prism in prism diopters</a:t>
            </a:r>
          </a:p>
        </p:txBody>
      </p:sp>
      <p:pic>
        <p:nvPicPr>
          <p:cNvPr id="5" name="Picture 4" descr="Macintosh HD:Users:chriswoodruff:Desktop:OO Pics:Optics Book Pictures:lensclockslaboff.png">
            <a:extLst>
              <a:ext uri="{FF2B5EF4-FFF2-40B4-BE49-F238E27FC236}">
                <a16:creationId xmlns:a16="http://schemas.microsoft.com/office/drawing/2014/main" id="{25C63BF4-A359-CA4F-9DB5-0BE7D47A2E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95" y="4358050"/>
            <a:ext cx="1989455" cy="227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8234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52E74-7E7B-E042-9591-99A737D08067}"/>
              </a:ext>
            </a:extLst>
          </p:cNvPr>
          <p:cNvSpPr txBox="1"/>
          <p:nvPr/>
        </p:nvSpPr>
        <p:spPr>
          <a:xfrm>
            <a:off x="1104900" y="1016000"/>
            <a:ext cx="7023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Verification of Lens Prescriptions: Hand Neutralization</a:t>
            </a:r>
          </a:p>
          <a:p>
            <a:endParaRPr lang="en-US" dirty="0"/>
          </a:p>
          <a:p>
            <a:r>
              <a:rPr lang="en-US" sz="2000" b="1" dirty="0"/>
              <a:t>Measuring Neutralizing (Front Vertex) Power</a:t>
            </a:r>
          </a:p>
          <a:p>
            <a:endParaRPr lang="en-US" dirty="0"/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3279E1-1E41-8A43-B9E4-A3969528C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362200"/>
            <a:ext cx="3200400" cy="23532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46A23C-EF7B-3A4C-ADCA-1EE6281780EE}"/>
              </a:ext>
            </a:extLst>
          </p:cNvPr>
          <p:cNvSpPr txBox="1"/>
          <p:nvPr/>
        </p:nvSpPr>
        <p:spPr>
          <a:xfrm>
            <a:off x="4533900" y="2362200"/>
            <a:ext cx="40005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Neutralize motion seen through lens</a:t>
            </a:r>
          </a:p>
          <a:p>
            <a:endParaRPr lang="en-US" sz="2000" dirty="0"/>
          </a:p>
          <a:p>
            <a:r>
              <a:rPr lang="en-US" sz="2000" dirty="0"/>
              <a:t>Lens power is same magnitude but opposite sign of neutralizing lens</a:t>
            </a:r>
          </a:p>
          <a:p>
            <a:endParaRPr lang="en-US" sz="2000" dirty="0"/>
          </a:p>
          <a:p>
            <a:r>
              <a:rPr lang="en-US" sz="2000" dirty="0"/>
              <a:t>With Motion: net minus for lens combination</a:t>
            </a:r>
          </a:p>
          <a:p>
            <a:endParaRPr lang="en-US" sz="2000" dirty="0"/>
          </a:p>
          <a:p>
            <a:r>
              <a:rPr lang="en-US" sz="2000" dirty="0"/>
              <a:t>Against Motion: net plus for lens combination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054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52E74-7E7B-E042-9591-99A737D08067}"/>
              </a:ext>
            </a:extLst>
          </p:cNvPr>
          <p:cNvSpPr txBox="1"/>
          <p:nvPr/>
        </p:nvSpPr>
        <p:spPr>
          <a:xfrm>
            <a:off x="1104900" y="1016000"/>
            <a:ext cx="7023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Verification of Lens Prescriptions: Hand Neutralization</a:t>
            </a:r>
          </a:p>
          <a:p>
            <a:endParaRPr lang="en-US" dirty="0"/>
          </a:p>
          <a:p>
            <a:r>
              <a:rPr lang="en-US" sz="2000" b="1" dirty="0"/>
              <a:t>Measuring Neutralizing (Front Vertex) Power</a:t>
            </a:r>
          </a:p>
          <a:p>
            <a:endParaRPr lang="en-US" dirty="0"/>
          </a:p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D4391-7E70-1C43-84BF-2ED77B3DCD54}"/>
              </a:ext>
            </a:extLst>
          </p:cNvPr>
          <p:cNvSpPr txBox="1"/>
          <p:nvPr/>
        </p:nvSpPr>
        <p:spPr>
          <a:xfrm>
            <a:off x="1104900" y="2317016"/>
            <a:ext cx="6299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</a:t>
            </a:r>
          </a:p>
          <a:p>
            <a:endParaRPr lang="en-US" sz="2000" dirty="0"/>
          </a:p>
          <a:p>
            <a:r>
              <a:rPr lang="en-US" sz="2000" dirty="0"/>
              <a:t>What is front vertex power:</a:t>
            </a:r>
          </a:p>
          <a:p>
            <a:endParaRPr lang="en-US" sz="2000" dirty="0"/>
          </a:p>
          <a:p>
            <a:r>
              <a:rPr lang="en-US" sz="2000" dirty="0"/>
              <a:t>Neutralizing lenses: -2.00 @ 030 / +1.50 @120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AAB3D-6F9D-244C-BD43-5F23DDAA3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202232"/>
            <a:ext cx="5346700" cy="25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15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52E74-7E7B-E042-9591-99A737D08067}"/>
              </a:ext>
            </a:extLst>
          </p:cNvPr>
          <p:cNvSpPr txBox="1"/>
          <p:nvPr/>
        </p:nvSpPr>
        <p:spPr>
          <a:xfrm>
            <a:off x="1104900" y="1016000"/>
            <a:ext cx="7023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Verification of Lens Prescriptions: Hand Neutralization</a:t>
            </a:r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C5C1B-8EF2-9145-92A4-6F4FAEE96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801880"/>
            <a:ext cx="8426450" cy="48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694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52E74-7E7B-E042-9591-99A737D08067}"/>
              </a:ext>
            </a:extLst>
          </p:cNvPr>
          <p:cNvSpPr txBox="1"/>
          <p:nvPr/>
        </p:nvSpPr>
        <p:spPr>
          <a:xfrm>
            <a:off x="1039019" y="1016000"/>
            <a:ext cx="702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Writing &amp; Transposing Lens Prescriptions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6501DC-EE2A-EB4F-B79F-49EF51EC66C8}"/>
              </a:ext>
            </a:extLst>
          </p:cNvPr>
          <p:cNvCxnSpPr/>
          <p:nvPr/>
        </p:nvCxnSpPr>
        <p:spPr>
          <a:xfrm>
            <a:off x="1843088" y="2413000"/>
            <a:ext cx="0" cy="1536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570B6C-FB8A-3749-ACBD-9E6331A92FEA}"/>
              </a:ext>
            </a:extLst>
          </p:cNvPr>
          <p:cNvCxnSpPr>
            <a:cxnSpLocks/>
          </p:cNvCxnSpPr>
          <p:nvPr/>
        </p:nvCxnSpPr>
        <p:spPr>
          <a:xfrm>
            <a:off x="960438" y="3073400"/>
            <a:ext cx="1765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20587B9-E897-F44C-9FA1-D18F35297745}"/>
              </a:ext>
            </a:extLst>
          </p:cNvPr>
          <p:cNvSpPr txBox="1"/>
          <p:nvPr/>
        </p:nvSpPr>
        <p:spPr>
          <a:xfrm>
            <a:off x="1425972" y="1898134"/>
            <a:ext cx="106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+2.25D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3F1456-6108-A44F-99ED-A4CBFB4699E1}"/>
              </a:ext>
            </a:extLst>
          </p:cNvPr>
          <p:cNvSpPr txBox="1"/>
          <p:nvPr/>
        </p:nvSpPr>
        <p:spPr>
          <a:xfrm>
            <a:off x="2870200" y="28887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-1.75D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D68805-428D-C14B-B75D-3766067DE849}"/>
              </a:ext>
            </a:extLst>
          </p:cNvPr>
          <p:cNvSpPr txBox="1"/>
          <p:nvPr/>
        </p:nvSpPr>
        <p:spPr>
          <a:xfrm>
            <a:off x="1039019" y="4114800"/>
            <a:ext cx="68095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 minus cylinder:</a:t>
            </a:r>
          </a:p>
          <a:p>
            <a:endParaRPr lang="en-US" sz="2000" dirty="0"/>
          </a:p>
          <a:p>
            <a:r>
              <a:rPr lang="en-US" sz="2000" dirty="0"/>
              <a:t>Sphere: most plus power (+2.25)</a:t>
            </a:r>
          </a:p>
          <a:p>
            <a:r>
              <a:rPr lang="en-US" sz="2000" dirty="0"/>
              <a:t>Cylinder: difference between powers (-4.00)</a:t>
            </a:r>
          </a:p>
          <a:p>
            <a:r>
              <a:rPr lang="en-US" sz="2000" dirty="0"/>
              <a:t>Axis: most plus meridian (090)</a:t>
            </a:r>
          </a:p>
          <a:p>
            <a:endParaRPr lang="en-US" sz="2000" dirty="0"/>
          </a:p>
          <a:p>
            <a:r>
              <a:rPr lang="en-US" sz="2000" dirty="0"/>
              <a:t>Rx: +2.25 -4.00 x 090 </a:t>
            </a:r>
          </a:p>
        </p:txBody>
      </p:sp>
    </p:spTree>
    <p:extLst>
      <p:ext uri="{BB962C8B-B14F-4D97-AF65-F5344CB8AC3E}">
        <p14:creationId xmlns:p14="http://schemas.microsoft.com/office/powerpoint/2010/main" val="11561679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52E74-7E7B-E042-9591-99A737D08067}"/>
              </a:ext>
            </a:extLst>
          </p:cNvPr>
          <p:cNvSpPr txBox="1"/>
          <p:nvPr/>
        </p:nvSpPr>
        <p:spPr>
          <a:xfrm>
            <a:off x="1039019" y="1016000"/>
            <a:ext cx="702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Writing &amp; Transposing Lens Prescriptions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733037-F877-6849-BFCE-2DAC05B67CF4}"/>
              </a:ext>
            </a:extLst>
          </p:cNvPr>
          <p:cNvSpPr txBox="1"/>
          <p:nvPr/>
        </p:nvSpPr>
        <p:spPr>
          <a:xfrm>
            <a:off x="622300" y="1703393"/>
            <a:ext cx="8521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>
                <a:ea typeface="ＭＳ Ｐゴシック" panose="020B0600070205080204" pitchFamily="34" charset="-128"/>
              </a:rPr>
              <a:t>Cylinder Transposition in Three Steps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1. Add the sphere and the cylinder powers to obtain the new sphere power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2. Change the sign of the cylinder 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3. Rotate the cylinder 090 degrees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85CD02-D80C-7E43-9F53-5846DE271B3D}"/>
              </a:ext>
            </a:extLst>
          </p:cNvPr>
          <p:cNvSpPr txBox="1"/>
          <p:nvPr/>
        </p:nvSpPr>
        <p:spPr>
          <a:xfrm>
            <a:off x="622300" y="4229100"/>
            <a:ext cx="779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Example: Plus cylinder form: -2.50 +0.50 X 090 </a:t>
            </a: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What is minus cylinder form?</a:t>
            </a: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1.  –2.50 + (+0.50) = -2.00</a:t>
            </a: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2.  +0.50 becomes –0.50</a:t>
            </a: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3.   090 + 090 = 180</a:t>
            </a: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	Result:  -2.00 –0.50 X 180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72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52E74-7E7B-E042-9591-99A737D08067}"/>
              </a:ext>
            </a:extLst>
          </p:cNvPr>
          <p:cNvSpPr txBox="1"/>
          <p:nvPr/>
        </p:nvSpPr>
        <p:spPr>
          <a:xfrm>
            <a:off x="1039019" y="1016000"/>
            <a:ext cx="702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Effect of Lens Tilt</a:t>
            </a:r>
          </a:p>
        </p:txBody>
      </p:sp>
      <p:pic>
        <p:nvPicPr>
          <p:cNvPr id="6" name="Content Placeholder 3" descr="pantoscopic1.tif">
            <a:extLst>
              <a:ext uri="{FF2B5EF4-FFF2-40B4-BE49-F238E27FC236}">
                <a16:creationId xmlns:a16="http://schemas.microsoft.com/office/drawing/2014/main" id="{AA7F06AD-6E5B-3D4E-AB94-B93004014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76" r="-26376"/>
          <a:stretch>
            <a:fillRect/>
          </a:stretch>
        </p:blipFill>
        <p:spPr>
          <a:xfrm>
            <a:off x="0" y="2527300"/>
            <a:ext cx="4797778" cy="2540000"/>
          </a:xfrm>
          <a:prstGeom prst="rect">
            <a:avLst/>
          </a:prstGeom>
        </p:spPr>
      </p:pic>
      <p:pic>
        <p:nvPicPr>
          <p:cNvPr id="8" name="Content Placeholder 3" descr="faceform1.tif">
            <a:extLst>
              <a:ext uri="{FF2B5EF4-FFF2-40B4-BE49-F238E27FC236}">
                <a16:creationId xmlns:a16="http://schemas.microsoft.com/office/drawing/2014/main" id="{FB6B0111-DD06-8A47-8728-093ED2EED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74" r="-16974"/>
          <a:stretch>
            <a:fillRect/>
          </a:stretch>
        </p:blipFill>
        <p:spPr>
          <a:xfrm>
            <a:off x="3670930" y="2832100"/>
            <a:ext cx="5662939" cy="32189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B48AF2-7316-F142-A6A0-42621E1102C5}"/>
              </a:ext>
            </a:extLst>
          </p:cNvPr>
          <p:cNvSpPr txBox="1"/>
          <p:nvPr/>
        </p:nvSpPr>
        <p:spPr>
          <a:xfrm>
            <a:off x="1356519" y="5237097"/>
            <a:ext cx="3050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Pantoscopic</a:t>
            </a:r>
            <a:r>
              <a:rPr lang="en-US" sz="2000" b="1" dirty="0"/>
              <a:t> Tilt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3F9FE5-9782-4E45-B699-DE8350EC1377}"/>
              </a:ext>
            </a:extLst>
          </p:cNvPr>
          <p:cNvSpPr txBox="1"/>
          <p:nvPr/>
        </p:nvSpPr>
        <p:spPr>
          <a:xfrm>
            <a:off x="6273800" y="1912883"/>
            <a:ext cx="287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Positive Face Form</a:t>
            </a:r>
          </a:p>
        </p:txBody>
      </p:sp>
    </p:spTree>
    <p:extLst>
      <p:ext uri="{BB962C8B-B14F-4D97-AF65-F5344CB8AC3E}">
        <p14:creationId xmlns:p14="http://schemas.microsoft.com/office/powerpoint/2010/main" val="11036375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52E74-7E7B-E042-9591-99A737D08067}"/>
              </a:ext>
            </a:extLst>
          </p:cNvPr>
          <p:cNvSpPr txBox="1"/>
          <p:nvPr/>
        </p:nvSpPr>
        <p:spPr>
          <a:xfrm>
            <a:off x="1039019" y="1016000"/>
            <a:ext cx="702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Effect of Lens Tilt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F87FD-D331-4646-8B1A-240FC3211706}"/>
              </a:ext>
            </a:extLst>
          </p:cNvPr>
          <p:cNvSpPr txBox="1"/>
          <p:nvPr/>
        </p:nvSpPr>
        <p:spPr>
          <a:xfrm>
            <a:off x="416719" y="1864723"/>
            <a:ext cx="72159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Introduces Oblique Astigmatism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Sphere Power Increase (very small)</a:t>
            </a:r>
          </a:p>
          <a:p>
            <a:endParaRPr lang="en-US" sz="2000" dirty="0"/>
          </a:p>
          <a:p>
            <a:r>
              <a:rPr lang="en-US" sz="2000" dirty="0"/>
              <a:t>Introduction of Astigmatism</a:t>
            </a:r>
          </a:p>
          <a:p>
            <a:endParaRPr lang="en-US" sz="2000" dirty="0"/>
          </a:p>
          <a:p>
            <a:r>
              <a:rPr lang="en-US" sz="2000" dirty="0"/>
              <a:t>     Plus Sphere creates Plus Cylinder</a:t>
            </a:r>
          </a:p>
          <a:p>
            <a:r>
              <a:rPr lang="en-US" sz="2000" dirty="0"/>
              <a:t>     Minus Sphere creates Minus Cylinder</a:t>
            </a:r>
          </a:p>
          <a:p>
            <a:r>
              <a:rPr lang="en-US" sz="2000" dirty="0"/>
              <a:t>     </a:t>
            </a:r>
          </a:p>
          <a:p>
            <a:r>
              <a:rPr lang="en-US" sz="2000" dirty="0"/>
              <a:t>     Axis is same as axis of rotation</a:t>
            </a:r>
          </a:p>
          <a:p>
            <a:r>
              <a:rPr lang="en-US" sz="2000" dirty="0"/>
              <a:t>          </a:t>
            </a:r>
            <a:r>
              <a:rPr lang="en-US" sz="2000" dirty="0" err="1"/>
              <a:t>Pantoscopic</a:t>
            </a:r>
            <a:r>
              <a:rPr lang="en-US" sz="2000" dirty="0"/>
              <a:t> (</a:t>
            </a:r>
            <a:r>
              <a:rPr lang="en-US" sz="2000" dirty="0" err="1"/>
              <a:t>Retroscopic</a:t>
            </a:r>
            <a:r>
              <a:rPr lang="en-US" sz="2000" dirty="0"/>
              <a:t>) Tilt: axis 180</a:t>
            </a:r>
          </a:p>
          <a:p>
            <a:r>
              <a:rPr lang="en-US" sz="2000" dirty="0"/>
              <a:t>          Face Form (positive and negative): axis 090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49707-C461-6F4B-AC0F-59775DD3C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868" y="1477665"/>
            <a:ext cx="3935982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595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52E74-7E7B-E042-9591-99A737D08067}"/>
              </a:ext>
            </a:extLst>
          </p:cNvPr>
          <p:cNvSpPr txBox="1"/>
          <p:nvPr/>
        </p:nvSpPr>
        <p:spPr>
          <a:xfrm>
            <a:off x="1039019" y="1016000"/>
            <a:ext cx="702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Effect of Lens Tilt</a:t>
            </a:r>
          </a:p>
        </p:txBody>
      </p:sp>
      <p:graphicFrame>
        <p:nvGraphicFramePr>
          <p:cNvPr id="6" name="Object 9">
            <a:extLst>
              <a:ext uri="{FF2B5EF4-FFF2-40B4-BE49-F238E27FC236}">
                <a16:creationId xmlns:a16="http://schemas.microsoft.com/office/drawing/2014/main" id="{9EE66563-4DC3-2D4C-B2B9-7BD9BCD29EE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39019" y="2474764"/>
          <a:ext cx="32893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3" imgW="1092200" imgH="457200" progId="Equation.3">
                  <p:embed/>
                </p:oleObj>
              </mc:Choice>
              <mc:Fallback>
                <p:oleObj name="Equation" r:id="rId3" imgW="1092200" imgH="457200" progId="Equation.3">
                  <p:embed/>
                  <p:pic>
                    <p:nvPicPr>
                      <p:cNvPr id="6" name="Object 9">
                        <a:extLst>
                          <a:ext uri="{FF2B5EF4-FFF2-40B4-BE49-F238E27FC236}">
                            <a16:creationId xmlns:a16="http://schemas.microsoft.com/office/drawing/2014/main" id="{9EE66563-4DC3-2D4C-B2B9-7BD9BCD29E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019" y="2474764"/>
                        <a:ext cx="3289300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E0981013-1992-BA4A-9E9E-7E87806E02B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39019" y="4976813"/>
          <a:ext cx="34544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5" imgW="812800" imgH="165100" progId="Equation.3">
                  <p:embed/>
                </p:oleObj>
              </mc:Choice>
              <mc:Fallback>
                <p:oleObj name="Equation" r:id="rId5" imgW="812800" imgH="165100" progId="Equation.3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E0981013-1992-BA4A-9E9E-7E87806E02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019" y="4976813"/>
                        <a:ext cx="34544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93EA64-5BA3-4D45-A7EB-17CBFFB65F26}"/>
              </a:ext>
            </a:extLst>
          </p:cNvPr>
          <p:cNvSpPr txBox="1"/>
          <p:nvPr/>
        </p:nvSpPr>
        <p:spPr>
          <a:xfrm>
            <a:off x="1016000" y="1765300"/>
            <a:ext cx="241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New Sphere Power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F7B8B-DC86-9142-AE67-BCCA4F62E7B1}"/>
              </a:ext>
            </a:extLst>
          </p:cNvPr>
          <p:cNvSpPr txBox="1"/>
          <p:nvPr/>
        </p:nvSpPr>
        <p:spPr>
          <a:xfrm>
            <a:off x="1016000" y="4343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Cylinder Power</a:t>
            </a:r>
          </a:p>
        </p:txBody>
      </p:sp>
    </p:spTree>
    <p:extLst>
      <p:ext uri="{BB962C8B-B14F-4D97-AF65-F5344CB8AC3E}">
        <p14:creationId xmlns:p14="http://schemas.microsoft.com/office/powerpoint/2010/main" val="7934386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52E74-7E7B-E042-9591-99A737D08067}"/>
              </a:ext>
            </a:extLst>
          </p:cNvPr>
          <p:cNvSpPr txBox="1"/>
          <p:nvPr/>
        </p:nvSpPr>
        <p:spPr>
          <a:xfrm>
            <a:off x="1051719" y="1016000"/>
            <a:ext cx="702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Effective 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6C70E-7E54-DE49-B5AC-F02C0B5F1C13}"/>
              </a:ext>
            </a:extLst>
          </p:cNvPr>
          <p:cNvSpPr txBox="1"/>
          <p:nvPr/>
        </p:nvSpPr>
        <p:spPr>
          <a:xfrm>
            <a:off x="927100" y="1885953"/>
            <a:ext cx="7272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Two Considerations:</a:t>
            </a:r>
          </a:p>
          <a:p>
            <a:endParaRPr lang="en-US" sz="2000" dirty="0"/>
          </a:p>
          <a:p>
            <a:r>
              <a:rPr lang="en-US" sz="2000" dirty="0"/>
              <a:t>Need to change lens power as vertex distance changes</a:t>
            </a:r>
          </a:p>
          <a:p>
            <a:endParaRPr lang="en-US" sz="2000" dirty="0"/>
          </a:p>
          <a:p>
            <a:r>
              <a:rPr lang="en-US" sz="2000" dirty="0"/>
              <a:t>Accommodative demand changes for near objects as vertex distance changes</a:t>
            </a:r>
          </a:p>
        </p:txBody>
      </p:sp>
    </p:spTree>
    <p:extLst>
      <p:ext uri="{BB962C8B-B14F-4D97-AF65-F5344CB8AC3E}">
        <p14:creationId xmlns:p14="http://schemas.microsoft.com/office/powerpoint/2010/main" val="163225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35C9D2-6FA8-E144-A3C2-C77BE9569FC6}"/>
              </a:ext>
            </a:extLst>
          </p:cNvPr>
          <p:cNvSpPr txBox="1"/>
          <p:nvPr/>
        </p:nvSpPr>
        <p:spPr>
          <a:xfrm>
            <a:off x="1885950" y="157151"/>
            <a:ext cx="504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Ophthalmic Prism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4A007-237F-6148-A633-2EAD3C94EDA2}"/>
              </a:ext>
            </a:extLst>
          </p:cNvPr>
          <p:cNvSpPr txBox="1"/>
          <p:nvPr/>
        </p:nvSpPr>
        <p:spPr>
          <a:xfrm>
            <a:off x="1328738" y="828657"/>
            <a:ext cx="660082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happens when PD in Rx doesn’t match Patient PD</a:t>
            </a:r>
            <a:r>
              <a:rPr lang="en-US" sz="2000" dirty="0"/>
              <a:t>?</a:t>
            </a:r>
          </a:p>
          <a:p>
            <a:endParaRPr lang="en-US" sz="2000" dirty="0"/>
          </a:p>
          <a:p>
            <a:r>
              <a:rPr lang="en-US" sz="2000" b="1" dirty="0"/>
              <a:t>Minus Rx</a:t>
            </a:r>
          </a:p>
          <a:p>
            <a:endParaRPr lang="en-US" sz="2000" dirty="0"/>
          </a:p>
          <a:p>
            <a:r>
              <a:rPr lang="en-US" sz="2000" dirty="0"/>
              <a:t>PD larger than Patient PD: BI prism from each lens*</a:t>
            </a:r>
          </a:p>
          <a:p>
            <a:r>
              <a:rPr lang="en-US" sz="2000" dirty="0"/>
              <a:t>     Creates demand for Divergence (NFV)</a:t>
            </a:r>
          </a:p>
          <a:p>
            <a:endParaRPr lang="en-US" sz="2000" dirty="0"/>
          </a:p>
          <a:p>
            <a:r>
              <a:rPr lang="en-US" sz="2000" dirty="0"/>
              <a:t>PD smaller than Patient PD: BO prism from each lens</a:t>
            </a:r>
          </a:p>
          <a:p>
            <a:r>
              <a:rPr lang="en-US" sz="2000" dirty="0"/>
              <a:t>     Creates demand for Convergence (PFV)</a:t>
            </a:r>
          </a:p>
          <a:p>
            <a:endParaRPr lang="en-US" sz="2000" dirty="0"/>
          </a:p>
          <a:p>
            <a:r>
              <a:rPr lang="en-US" sz="2000" b="1" dirty="0"/>
              <a:t>Plus Rx</a:t>
            </a:r>
          </a:p>
          <a:p>
            <a:endParaRPr lang="en-US" sz="2000" dirty="0"/>
          </a:p>
          <a:p>
            <a:r>
              <a:rPr lang="en-US" sz="2000" dirty="0"/>
              <a:t>PD larger than Patient PD:  BO prism from each lens*</a:t>
            </a:r>
          </a:p>
          <a:p>
            <a:r>
              <a:rPr lang="en-US" sz="2000" dirty="0"/>
              <a:t>     Creates demand for Convergence (PFV)</a:t>
            </a:r>
          </a:p>
          <a:p>
            <a:endParaRPr lang="en-US" sz="2000" dirty="0"/>
          </a:p>
          <a:p>
            <a:r>
              <a:rPr lang="en-US" sz="2000" dirty="0"/>
              <a:t>PD smaller then Patient PD:  BI prism from each lens</a:t>
            </a:r>
          </a:p>
          <a:p>
            <a:r>
              <a:rPr lang="en-US" sz="2000" dirty="0"/>
              <a:t>     Creates demand for Divergence (NFV)</a:t>
            </a:r>
          </a:p>
          <a:p>
            <a:endParaRPr lang="en-US" sz="2000" dirty="0"/>
          </a:p>
          <a:p>
            <a:r>
              <a:rPr lang="en-US" sz="2000" dirty="0"/>
              <a:t>*occurs when reading with distance Rx</a:t>
            </a:r>
          </a:p>
        </p:txBody>
      </p:sp>
    </p:spTree>
    <p:extLst>
      <p:ext uri="{BB962C8B-B14F-4D97-AF65-F5344CB8AC3E}">
        <p14:creationId xmlns:p14="http://schemas.microsoft.com/office/powerpoint/2010/main" val="18567960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52E74-7E7B-E042-9591-99A737D08067}"/>
              </a:ext>
            </a:extLst>
          </p:cNvPr>
          <p:cNvSpPr txBox="1"/>
          <p:nvPr/>
        </p:nvSpPr>
        <p:spPr>
          <a:xfrm>
            <a:off x="1051719" y="1016000"/>
            <a:ext cx="702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Effective 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6C70E-7E54-DE49-B5AC-F02C0B5F1C13}"/>
              </a:ext>
            </a:extLst>
          </p:cNvPr>
          <p:cNvSpPr txBox="1"/>
          <p:nvPr/>
        </p:nvSpPr>
        <p:spPr>
          <a:xfrm>
            <a:off x="927100" y="1814513"/>
            <a:ext cx="72723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Due to effectivity:</a:t>
            </a:r>
          </a:p>
          <a:p>
            <a:endParaRPr lang="en-US" sz="2000" dirty="0"/>
          </a:p>
          <a:p>
            <a:r>
              <a:rPr lang="en-US" sz="2000" dirty="0"/>
              <a:t>Minus lens becomes more minus when vertex distance decreases</a:t>
            </a:r>
          </a:p>
          <a:p>
            <a:r>
              <a:rPr lang="en-US" sz="2000" dirty="0"/>
              <a:t>Plus lens becomes less plus (more minus) when vertex distance decreases</a:t>
            </a:r>
          </a:p>
          <a:p>
            <a:endParaRPr lang="en-US" sz="2000" dirty="0"/>
          </a:p>
          <a:p>
            <a:r>
              <a:rPr lang="en-US" sz="2000" b="1" dirty="0"/>
              <a:t>To compensate:</a:t>
            </a:r>
          </a:p>
          <a:p>
            <a:endParaRPr lang="en-US" sz="2000" b="1" dirty="0"/>
          </a:p>
          <a:p>
            <a:r>
              <a:rPr lang="en-US" sz="2000" dirty="0"/>
              <a:t>Minus Powered CL: decrease Rx compared with spectacle Rx</a:t>
            </a:r>
          </a:p>
          <a:p>
            <a:r>
              <a:rPr lang="en-US" sz="2000" dirty="0"/>
              <a:t>Plus Powered CL: increase Rx compared with spectacle Rx</a:t>
            </a:r>
          </a:p>
          <a:p>
            <a:endParaRPr lang="en-US" sz="2000" dirty="0"/>
          </a:p>
          <a:p>
            <a:r>
              <a:rPr lang="en-US" sz="2000" dirty="0"/>
              <a:t>Happens for ALL powers, clinically significant at +/- 4.00D</a:t>
            </a:r>
          </a:p>
        </p:txBody>
      </p:sp>
    </p:spTree>
    <p:extLst>
      <p:ext uri="{BB962C8B-B14F-4D97-AF65-F5344CB8AC3E}">
        <p14:creationId xmlns:p14="http://schemas.microsoft.com/office/powerpoint/2010/main" val="19696757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52E74-7E7B-E042-9591-99A737D08067}"/>
              </a:ext>
            </a:extLst>
          </p:cNvPr>
          <p:cNvSpPr txBox="1"/>
          <p:nvPr/>
        </p:nvSpPr>
        <p:spPr>
          <a:xfrm>
            <a:off x="1051719" y="1016000"/>
            <a:ext cx="702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Effective Power</a:t>
            </a: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BAA429F7-F40D-7B4E-B2A8-5FE1CE04111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473450" y="1455576"/>
          <a:ext cx="2179637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3" imgW="927100" imgH="393700" progId="Equation.DSMT4">
                  <p:embed/>
                </p:oleObj>
              </mc:Choice>
              <mc:Fallback>
                <p:oleObj name="Equation" r:id="rId3" imgW="927100" imgH="393700" progId="Equation.DSMT4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BAA429F7-F40D-7B4E-B2A8-5FE1CE0411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0" y="1455576"/>
                        <a:ext cx="2179637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F8AC3F85-6D56-6042-9DF5-EDCD6D0B8B3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473450" y="2530457"/>
          <a:ext cx="2398713" cy="104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5" imgW="990600" imgH="431800" progId="Equation.DSMT4">
                  <p:embed/>
                </p:oleObj>
              </mc:Choice>
              <mc:Fallback>
                <p:oleObj name="Equation" r:id="rId5" imgW="990600" imgH="431800" progId="Equation.DSMT4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F8AC3F85-6D56-6042-9DF5-EDCD6D0B8B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0" y="2530457"/>
                        <a:ext cx="2398713" cy="104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ED850E6-6799-4245-B4E6-ACEB33D79A5D}"/>
              </a:ext>
            </a:extLst>
          </p:cNvPr>
          <p:cNvSpPr txBox="1"/>
          <p:nvPr/>
        </p:nvSpPr>
        <p:spPr>
          <a:xfrm>
            <a:off x="1965325" y="3798106"/>
            <a:ext cx="54149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 (vertex distance) is positive for movement toward the eye and negative for movement away from the eye</a:t>
            </a:r>
          </a:p>
          <a:p>
            <a:endParaRPr lang="en-US" sz="2000" dirty="0"/>
          </a:p>
          <a:p>
            <a:r>
              <a:rPr lang="en-US" sz="2000" dirty="0"/>
              <a:t>To find Spec Rx (given CL Rx: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CD70EB-4068-044E-945E-1D2B2A7A29E1}"/>
                  </a:ext>
                </a:extLst>
              </p:cNvPr>
              <p:cNvSpPr txBox="1"/>
              <p:nvPr/>
            </p:nvSpPr>
            <p:spPr>
              <a:xfrm>
                <a:off x="3419810" y="5448504"/>
                <a:ext cx="4466553" cy="565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𝑆𝑃𝐸𝐶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𝐶𝐿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CD70EB-4068-044E-945E-1D2B2A7A2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10" y="5448504"/>
                <a:ext cx="4466553" cy="565668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9502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52E74-7E7B-E042-9591-99A737D08067}"/>
              </a:ext>
            </a:extLst>
          </p:cNvPr>
          <p:cNvSpPr txBox="1"/>
          <p:nvPr/>
        </p:nvSpPr>
        <p:spPr>
          <a:xfrm>
            <a:off x="1051719" y="1016000"/>
            <a:ext cx="702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Effective 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6C70E-7E54-DE49-B5AC-F02C0B5F1C13}"/>
              </a:ext>
            </a:extLst>
          </p:cNvPr>
          <p:cNvSpPr txBox="1"/>
          <p:nvPr/>
        </p:nvSpPr>
        <p:spPr>
          <a:xfrm>
            <a:off x="927100" y="1628769"/>
            <a:ext cx="72723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Due to effectivity:</a:t>
            </a:r>
          </a:p>
          <a:p>
            <a:endParaRPr lang="en-US" sz="2000" dirty="0"/>
          </a:p>
          <a:p>
            <a:r>
              <a:rPr lang="en-US" sz="2000" b="1" dirty="0"/>
              <a:t>Compared to </a:t>
            </a:r>
            <a:r>
              <a:rPr lang="en-US" sz="2000" b="1" dirty="0" err="1"/>
              <a:t>emmetropia</a:t>
            </a:r>
            <a:r>
              <a:rPr lang="en-US" sz="2000" b="1" dirty="0"/>
              <a:t>:</a:t>
            </a:r>
          </a:p>
          <a:p>
            <a:endParaRPr lang="en-US" sz="2000" dirty="0"/>
          </a:p>
          <a:p>
            <a:r>
              <a:rPr lang="en-US" sz="2000" dirty="0" err="1"/>
              <a:t>Myopes</a:t>
            </a:r>
            <a:r>
              <a:rPr lang="en-US" sz="2000" dirty="0"/>
              <a:t> have lower demand for accommodation with spectacles</a:t>
            </a:r>
          </a:p>
          <a:p>
            <a:endParaRPr lang="en-US" sz="2000" dirty="0"/>
          </a:p>
          <a:p>
            <a:r>
              <a:rPr lang="en-US" sz="2000" dirty="0" err="1"/>
              <a:t>Hyperopes</a:t>
            </a:r>
            <a:r>
              <a:rPr lang="en-US" sz="2000" dirty="0"/>
              <a:t> have a higher demand for accommodation with spectacles</a:t>
            </a:r>
          </a:p>
          <a:p>
            <a:endParaRPr lang="en-US" sz="2000" dirty="0"/>
          </a:p>
          <a:p>
            <a:r>
              <a:rPr lang="en-US" sz="2000" b="1" dirty="0"/>
              <a:t>All</a:t>
            </a:r>
            <a:r>
              <a:rPr lang="en-US" sz="2000" dirty="0"/>
              <a:t> Contact Lens wearers have the</a:t>
            </a:r>
            <a:r>
              <a:rPr lang="en-US" sz="2000" b="1" dirty="0"/>
              <a:t> SAME </a:t>
            </a:r>
            <a:r>
              <a:rPr lang="en-US" sz="2000" dirty="0"/>
              <a:t>accommodative demand as </a:t>
            </a:r>
            <a:r>
              <a:rPr lang="en-US" sz="2000" dirty="0" err="1"/>
              <a:t>emmetropes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Therefore:</a:t>
            </a:r>
          </a:p>
          <a:p>
            <a:r>
              <a:rPr lang="en-US" sz="2000" dirty="0" err="1"/>
              <a:t>Myopes</a:t>
            </a:r>
            <a:r>
              <a:rPr lang="en-US" sz="2000" dirty="0"/>
              <a:t> accommodate more with CLs</a:t>
            </a:r>
          </a:p>
          <a:p>
            <a:r>
              <a:rPr lang="en-US" sz="2000" dirty="0" err="1"/>
              <a:t>Hyperopes</a:t>
            </a:r>
            <a:r>
              <a:rPr lang="en-US" sz="2000" dirty="0"/>
              <a:t> accommodate less with CLs</a:t>
            </a:r>
          </a:p>
        </p:txBody>
      </p:sp>
    </p:spTree>
    <p:extLst>
      <p:ext uri="{BB962C8B-B14F-4D97-AF65-F5344CB8AC3E}">
        <p14:creationId xmlns:p14="http://schemas.microsoft.com/office/powerpoint/2010/main" val="1849105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228591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52E74-7E7B-E042-9591-99A737D08067}"/>
              </a:ext>
            </a:extLst>
          </p:cNvPr>
          <p:cNvSpPr txBox="1"/>
          <p:nvPr/>
        </p:nvSpPr>
        <p:spPr>
          <a:xfrm>
            <a:off x="1051719" y="744528"/>
            <a:ext cx="702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Spectacle Lens Processing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DBF864-09B5-A348-B087-B070FF80E911}"/>
              </a:ext>
            </a:extLst>
          </p:cNvPr>
          <p:cNvSpPr txBox="1"/>
          <p:nvPr/>
        </p:nvSpPr>
        <p:spPr>
          <a:xfrm>
            <a:off x="1051719" y="1228713"/>
            <a:ext cx="71350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Lens Manufacturing</a:t>
            </a:r>
          </a:p>
          <a:p>
            <a:endParaRPr lang="en-US" sz="2000" dirty="0"/>
          </a:p>
          <a:p>
            <a:r>
              <a:rPr lang="en-US" sz="2000" dirty="0"/>
              <a:t>Most lenses are initially fabricated as lens blanks by a lens manufacturer </a:t>
            </a:r>
          </a:p>
          <a:p>
            <a:endParaRPr lang="en-US" sz="2000" dirty="0"/>
          </a:p>
          <a:p>
            <a:r>
              <a:rPr lang="en-US" sz="2000" dirty="0"/>
              <a:t>Two Types of Lens Blanks</a:t>
            </a:r>
          </a:p>
          <a:p>
            <a:endParaRPr lang="en-US" sz="2000" dirty="0"/>
          </a:p>
          <a:p>
            <a:r>
              <a:rPr lang="en-US" sz="2000" b="1" dirty="0"/>
              <a:t>Finished Blank</a:t>
            </a:r>
          </a:p>
          <a:p>
            <a:r>
              <a:rPr lang="en-US" sz="2000" dirty="0"/>
              <a:t>     front and back surfaces are finished (ground and polished)</a:t>
            </a:r>
          </a:p>
          <a:p>
            <a:r>
              <a:rPr lang="en-US" sz="2000" dirty="0"/>
              <a:t>     have final power for Rx</a:t>
            </a:r>
          </a:p>
          <a:p>
            <a:r>
              <a:rPr lang="en-US" sz="2000" dirty="0"/>
              <a:t>     have to be edged to fit frame</a:t>
            </a:r>
          </a:p>
          <a:p>
            <a:r>
              <a:rPr lang="en-US" sz="2000" dirty="0"/>
              <a:t>     ex: single vision </a:t>
            </a:r>
            <a:r>
              <a:rPr lang="en-US" sz="2000" dirty="0" err="1"/>
              <a:t>sph</a:t>
            </a:r>
            <a:r>
              <a:rPr lang="en-US" sz="2000" dirty="0"/>
              <a:t> and common </a:t>
            </a:r>
            <a:r>
              <a:rPr lang="en-US" sz="2000" dirty="0" err="1"/>
              <a:t>sph</a:t>
            </a:r>
            <a:r>
              <a:rPr lang="en-US" sz="2000" dirty="0"/>
              <a:t> + </a:t>
            </a:r>
            <a:r>
              <a:rPr lang="en-US" sz="2000" dirty="0" err="1"/>
              <a:t>cyl</a:t>
            </a:r>
            <a:r>
              <a:rPr lang="en-US" sz="2000" dirty="0"/>
              <a:t> combinations</a:t>
            </a:r>
          </a:p>
          <a:p>
            <a:endParaRPr lang="en-US" sz="2000" dirty="0"/>
          </a:p>
          <a:p>
            <a:r>
              <a:rPr lang="en-US" sz="2000" b="1" dirty="0"/>
              <a:t>Semi Finished Blank</a:t>
            </a:r>
          </a:p>
          <a:p>
            <a:r>
              <a:rPr lang="en-US" sz="2000" dirty="0"/>
              <a:t>     front surface is finished (base curve)</a:t>
            </a:r>
          </a:p>
          <a:p>
            <a:r>
              <a:rPr lang="en-US" sz="2000" dirty="0"/>
              <a:t>     back surface needs to be ground and polished</a:t>
            </a:r>
          </a:p>
          <a:p>
            <a:r>
              <a:rPr lang="en-US" sz="2000" dirty="0"/>
              <a:t>     then edged to fit frame</a:t>
            </a:r>
          </a:p>
          <a:p>
            <a:r>
              <a:rPr lang="en-US" sz="2000" dirty="0"/>
              <a:t>     ex: bifocals, high Rx lenses, </a:t>
            </a:r>
            <a:r>
              <a:rPr lang="en-US" sz="2000" dirty="0" err="1"/>
              <a:t>sph</a:t>
            </a:r>
            <a:r>
              <a:rPr lang="en-US" sz="2000" dirty="0"/>
              <a:t> + </a:t>
            </a:r>
            <a:r>
              <a:rPr lang="en-US" sz="2000" dirty="0" err="1"/>
              <a:t>cyl</a:t>
            </a:r>
            <a:r>
              <a:rPr lang="en-US" sz="2000" dirty="0"/>
              <a:t> (because of orientation)</a:t>
            </a:r>
          </a:p>
        </p:txBody>
      </p:sp>
    </p:spTree>
    <p:extLst>
      <p:ext uri="{BB962C8B-B14F-4D97-AF65-F5344CB8AC3E}">
        <p14:creationId xmlns:p14="http://schemas.microsoft.com/office/powerpoint/2010/main" val="31761630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14319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Characteristics of Lenses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52E74-7E7B-E042-9591-99A737D08067}"/>
              </a:ext>
            </a:extLst>
          </p:cNvPr>
          <p:cNvSpPr txBox="1"/>
          <p:nvPr/>
        </p:nvSpPr>
        <p:spPr>
          <a:xfrm>
            <a:off x="1051719" y="1044569"/>
            <a:ext cx="702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Spectacle Lens Processing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DBF864-09B5-A348-B087-B070FF80E911}"/>
              </a:ext>
            </a:extLst>
          </p:cNvPr>
          <p:cNvSpPr txBox="1"/>
          <p:nvPr/>
        </p:nvSpPr>
        <p:spPr>
          <a:xfrm>
            <a:off x="1051719" y="1228713"/>
            <a:ext cx="71350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Surfacing: </a:t>
            </a:r>
            <a:r>
              <a:rPr lang="en-US" sz="2000" dirty="0"/>
              <a:t>grind correct curve and polish surface</a:t>
            </a:r>
          </a:p>
          <a:p>
            <a:endParaRPr lang="en-US" sz="2000" dirty="0"/>
          </a:p>
          <a:p>
            <a:r>
              <a:rPr lang="en-US" sz="2000" b="1" dirty="0"/>
              <a:t>Edging: </a:t>
            </a:r>
            <a:r>
              <a:rPr lang="en-US" sz="2000" dirty="0"/>
              <a:t>cut lenses to correct shape and size and finish edge </a:t>
            </a:r>
          </a:p>
        </p:txBody>
      </p:sp>
    </p:spTree>
    <p:extLst>
      <p:ext uri="{BB962C8B-B14F-4D97-AF65-F5344CB8AC3E}">
        <p14:creationId xmlns:p14="http://schemas.microsoft.com/office/powerpoint/2010/main" val="26833830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CD1F-9E86-C14D-9BC0-04AA536F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2" y="365126"/>
            <a:ext cx="81153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Frame Measurements &amp; Specifications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41D10-7212-C047-84D5-0F663F5B8D8F}"/>
              </a:ext>
            </a:extLst>
          </p:cNvPr>
          <p:cNvSpPr txBox="1"/>
          <p:nvPr/>
        </p:nvSpPr>
        <p:spPr>
          <a:xfrm>
            <a:off x="642938" y="1690689"/>
            <a:ext cx="7700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Physical Characteristics</a:t>
            </a:r>
          </a:p>
          <a:p>
            <a:endParaRPr lang="en-US" sz="2400" dirty="0"/>
          </a:p>
          <a:p>
            <a:r>
              <a:rPr lang="en-US" sz="2400" dirty="0"/>
              <a:t>Measurements/Specification</a:t>
            </a:r>
          </a:p>
          <a:p>
            <a:endParaRPr lang="en-US" sz="2400" dirty="0"/>
          </a:p>
          <a:p>
            <a:r>
              <a:rPr lang="en-US" sz="2400" dirty="0"/>
              <a:t>Considerations for High Prescriptions</a:t>
            </a:r>
          </a:p>
        </p:txBody>
      </p:sp>
    </p:spTree>
    <p:extLst>
      <p:ext uri="{BB962C8B-B14F-4D97-AF65-F5344CB8AC3E}">
        <p14:creationId xmlns:p14="http://schemas.microsoft.com/office/powerpoint/2010/main" val="39538495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Physical Characteristics &amp; Biological Compatibility of Frame Materials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A9205-26FD-A64A-8EF5-0F7EAA77D681}"/>
              </a:ext>
            </a:extLst>
          </p:cNvPr>
          <p:cNvSpPr txBox="1"/>
          <p:nvPr/>
        </p:nvSpPr>
        <p:spPr>
          <a:xfrm>
            <a:off x="500064" y="1671638"/>
            <a:ext cx="350043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/>
              <a:t>Plastics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Also called </a:t>
            </a:r>
            <a:r>
              <a:rPr lang="en-US" sz="2000" dirty="0" err="1"/>
              <a:t>zylonite</a:t>
            </a:r>
            <a:r>
              <a:rPr lang="en-US" sz="2000" dirty="0"/>
              <a:t> (</a:t>
            </a:r>
            <a:r>
              <a:rPr lang="en-US" sz="2000" dirty="0" err="1"/>
              <a:t>zyl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Cellulose Acetate</a:t>
            </a:r>
          </a:p>
          <a:p>
            <a:pPr lvl="1"/>
            <a:r>
              <a:rPr lang="en-US" sz="2000" dirty="0"/>
              <a:t>Cellulose Acetate </a:t>
            </a:r>
            <a:r>
              <a:rPr lang="en-US" sz="2000" dirty="0" err="1"/>
              <a:t>Proprionate</a:t>
            </a:r>
            <a:endParaRPr lang="en-US" sz="2000" dirty="0"/>
          </a:p>
          <a:p>
            <a:pPr lvl="1"/>
            <a:r>
              <a:rPr lang="en-US" sz="2000" dirty="0"/>
              <a:t>Blended Nylons</a:t>
            </a:r>
          </a:p>
          <a:p>
            <a:pPr lvl="2"/>
            <a:r>
              <a:rPr lang="en-US" sz="2000" dirty="0"/>
              <a:t>Polyamides</a:t>
            </a:r>
          </a:p>
          <a:p>
            <a:pPr lvl="2"/>
            <a:r>
              <a:rPr lang="en-US" sz="2000" dirty="0"/>
              <a:t>Co-polyamides</a:t>
            </a:r>
          </a:p>
          <a:p>
            <a:pPr lvl="2"/>
            <a:r>
              <a:rPr lang="en-US" sz="2000" dirty="0" err="1"/>
              <a:t>Gliamides</a:t>
            </a:r>
            <a:endParaRPr lang="en-US" sz="2000" dirty="0"/>
          </a:p>
          <a:p>
            <a:pPr lvl="2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4E8FF-C6D3-2844-8A95-B1AD6A5308DE}"/>
              </a:ext>
            </a:extLst>
          </p:cNvPr>
          <p:cNvSpPr txBox="1"/>
          <p:nvPr/>
        </p:nvSpPr>
        <p:spPr>
          <a:xfrm>
            <a:off x="4243394" y="1533138"/>
            <a:ext cx="482917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/>
              <a:t>Metals</a:t>
            </a:r>
          </a:p>
          <a:p>
            <a:endParaRPr lang="en-US" sz="2000" dirty="0"/>
          </a:p>
          <a:p>
            <a:pPr lvl="1"/>
            <a:r>
              <a:rPr lang="en-US" sz="2000" dirty="0"/>
              <a:t>Monel (alloy)</a:t>
            </a:r>
          </a:p>
          <a:p>
            <a:pPr lvl="2"/>
            <a:r>
              <a:rPr lang="en-US" sz="2000" dirty="0"/>
              <a:t>May contain nickel (allergy potential)</a:t>
            </a:r>
          </a:p>
          <a:p>
            <a:pPr lvl="2"/>
            <a:r>
              <a:rPr lang="en-US" sz="2000" dirty="0"/>
              <a:t>Plate with palladium or </a:t>
            </a:r>
          </a:p>
          <a:p>
            <a:pPr lvl="2"/>
            <a:r>
              <a:rPr lang="en-US" sz="2000" dirty="0"/>
              <a:t>other nickel free material</a:t>
            </a:r>
          </a:p>
          <a:p>
            <a:pPr lvl="1"/>
            <a:r>
              <a:rPr lang="en-US" sz="2000" dirty="0"/>
              <a:t>Titanium</a:t>
            </a:r>
          </a:p>
          <a:p>
            <a:pPr lvl="2"/>
            <a:r>
              <a:rPr lang="en-US" sz="2000" dirty="0"/>
              <a:t>Lightweight</a:t>
            </a:r>
          </a:p>
          <a:p>
            <a:pPr lvl="2"/>
            <a:r>
              <a:rPr lang="en-US" sz="2000" dirty="0"/>
              <a:t>Durable</a:t>
            </a:r>
          </a:p>
          <a:p>
            <a:pPr lvl="2"/>
            <a:r>
              <a:rPr lang="en-US" sz="2000" dirty="0"/>
              <a:t>Corrosion resistant</a:t>
            </a:r>
          </a:p>
          <a:p>
            <a:pPr lvl="2"/>
            <a:r>
              <a:rPr lang="en-US" sz="2000" dirty="0"/>
              <a:t>Hypoallergenic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80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Fitting, Adjustment, Specification, and Nomenclature of Frames</a:t>
            </a:r>
          </a:p>
        </p:txBody>
      </p:sp>
      <p:pic>
        <p:nvPicPr>
          <p:cNvPr id="3" name="Content Placeholder 3" descr="photo.png">
            <a:extLst>
              <a:ext uri="{FF2B5EF4-FFF2-40B4-BE49-F238E27FC236}">
                <a16:creationId xmlns:a16="http://schemas.microsoft.com/office/drawing/2014/main" id="{C2C24ACD-D709-CB4E-9FB6-CB763C677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6" r="-1166"/>
          <a:stretch>
            <a:fillRect/>
          </a:stretch>
        </p:blipFill>
        <p:spPr>
          <a:xfrm>
            <a:off x="131151" y="1543056"/>
            <a:ext cx="8827118" cy="4854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7B0C1D-1C46-374C-ABA0-F583D231A8C1}"/>
              </a:ext>
            </a:extLst>
          </p:cNvPr>
          <p:cNvSpPr txBox="1"/>
          <p:nvPr/>
        </p:nvSpPr>
        <p:spPr>
          <a:xfrm>
            <a:off x="514350" y="959549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End Piece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E1F1D7-1A1C-7642-B557-016A41574771}"/>
              </a:ext>
            </a:extLst>
          </p:cNvPr>
          <p:cNvCxnSpPr/>
          <p:nvPr/>
        </p:nvCxnSpPr>
        <p:spPr>
          <a:xfrm>
            <a:off x="971550" y="1359659"/>
            <a:ext cx="0" cy="1897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F3504FE-AC1F-A44A-BA67-4C1AAE00AF94}"/>
              </a:ext>
            </a:extLst>
          </p:cNvPr>
          <p:cNvSpPr txBox="1"/>
          <p:nvPr/>
        </p:nvSpPr>
        <p:spPr>
          <a:xfrm>
            <a:off x="6057900" y="3071813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Hinge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A9830-DA76-FC4B-AE0C-F28E2FE3935E}"/>
              </a:ext>
            </a:extLst>
          </p:cNvPr>
          <p:cNvCxnSpPr/>
          <p:nvPr/>
        </p:nvCxnSpPr>
        <p:spPr>
          <a:xfrm>
            <a:off x="6772275" y="3533478"/>
            <a:ext cx="871538" cy="824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114B358-BE2B-CF4F-B152-D86BA39966B1}"/>
              </a:ext>
            </a:extLst>
          </p:cNvPr>
          <p:cNvSpPr txBox="1"/>
          <p:nvPr/>
        </p:nvSpPr>
        <p:spPr>
          <a:xfrm>
            <a:off x="3171825" y="5572125"/>
            <a:ext cx="137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141F61-A05D-234B-BF45-2EC928A2DF4B}"/>
              </a:ext>
            </a:extLst>
          </p:cNvPr>
          <p:cNvCxnSpPr/>
          <p:nvPr/>
        </p:nvCxnSpPr>
        <p:spPr>
          <a:xfrm flipH="1">
            <a:off x="3614738" y="3970343"/>
            <a:ext cx="457200" cy="16017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7946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Fitting, Adjustment, Specification, and Nomenclature of Frames</a:t>
            </a:r>
          </a:p>
        </p:txBody>
      </p:sp>
      <p:pic>
        <p:nvPicPr>
          <p:cNvPr id="11" name="Content Placeholder 3" descr="boxing2.tif">
            <a:extLst>
              <a:ext uri="{FF2B5EF4-FFF2-40B4-BE49-F238E27FC236}">
                <a16:creationId xmlns:a16="http://schemas.microsoft.com/office/drawing/2014/main" id="{E80E067F-639B-1F43-91F5-B8B5C9AFB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54" b="-5354"/>
          <a:stretch>
            <a:fillRect/>
          </a:stretch>
        </p:blipFill>
        <p:spPr>
          <a:xfrm>
            <a:off x="538732" y="1275695"/>
            <a:ext cx="6518820" cy="3585100"/>
          </a:xfrm>
          <a:prstGeom prst="rect">
            <a:avLst/>
          </a:prstGeom>
        </p:spPr>
      </p:pic>
      <p:pic>
        <p:nvPicPr>
          <p:cNvPr id="13" name="Content Placeholder 3" descr="effectivediameter.tif">
            <a:extLst>
              <a:ext uri="{FF2B5EF4-FFF2-40B4-BE49-F238E27FC236}">
                <a16:creationId xmlns:a16="http://schemas.microsoft.com/office/drawing/2014/main" id="{A00C0F16-D8B5-E044-978A-29970913B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67" r="-39567"/>
          <a:stretch>
            <a:fillRect/>
          </a:stretch>
        </p:blipFill>
        <p:spPr>
          <a:xfrm>
            <a:off x="5036352" y="3943344"/>
            <a:ext cx="5013966" cy="27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681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5" y="171442"/>
            <a:ext cx="770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&amp; Frame Considerations: High Rx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7D821-E9A1-4C4B-8709-8025F6399013}"/>
              </a:ext>
            </a:extLst>
          </p:cNvPr>
          <p:cNvSpPr txBox="1"/>
          <p:nvPr/>
        </p:nvSpPr>
        <p:spPr>
          <a:xfrm>
            <a:off x="957263" y="800084"/>
            <a:ext cx="712946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Optical Considerations</a:t>
            </a:r>
          </a:p>
          <a:p>
            <a:endParaRPr lang="en-US" sz="2000" dirty="0"/>
          </a:p>
          <a:p>
            <a:r>
              <a:rPr lang="en-US" sz="2000" b="1" dirty="0"/>
              <a:t>Consider the factors that determine lens thickness</a:t>
            </a:r>
          </a:p>
          <a:p>
            <a:endParaRPr lang="en-US" sz="2000" b="1" dirty="0"/>
          </a:p>
          <a:p>
            <a:r>
              <a:rPr lang="en-US" sz="2000" dirty="0"/>
              <a:t>Lens Diameter</a:t>
            </a:r>
          </a:p>
          <a:p>
            <a:r>
              <a:rPr lang="en-US" sz="2000" dirty="0"/>
              <a:t>Index of Refraction</a:t>
            </a:r>
          </a:p>
          <a:p>
            <a:r>
              <a:rPr lang="en-US" sz="2000" dirty="0"/>
              <a:t>Minimum Thickness</a:t>
            </a:r>
          </a:p>
          <a:p>
            <a:r>
              <a:rPr lang="en-US" sz="2000" dirty="0"/>
              <a:t>Base Curve</a:t>
            </a:r>
          </a:p>
          <a:p>
            <a:r>
              <a:rPr lang="en-US" sz="2000" dirty="0"/>
              <a:t>Lens Prescription</a:t>
            </a:r>
          </a:p>
          <a:p>
            <a:endParaRPr lang="en-US" sz="2000" dirty="0"/>
          </a:p>
          <a:p>
            <a:r>
              <a:rPr lang="en-US" sz="2000" b="1" dirty="0"/>
              <a:t>Problems with High Rx Lenses:</a:t>
            </a:r>
          </a:p>
          <a:p>
            <a:r>
              <a:rPr lang="en-US" sz="2000" dirty="0"/>
              <a:t>     Prism in lens periphery</a:t>
            </a:r>
          </a:p>
          <a:p>
            <a:endParaRPr lang="en-US" sz="2000" dirty="0"/>
          </a:p>
          <a:p>
            <a:r>
              <a:rPr lang="en-US" sz="2000" b="1" dirty="0"/>
              <a:t>Minus</a:t>
            </a:r>
          </a:p>
          <a:p>
            <a:r>
              <a:rPr lang="en-US" sz="2000" dirty="0"/>
              <a:t>     Edge Thickness / Multiple Ring Effect</a:t>
            </a:r>
          </a:p>
          <a:p>
            <a:r>
              <a:rPr lang="en-US" sz="2000" b="1" dirty="0"/>
              <a:t>Plus</a:t>
            </a:r>
          </a:p>
          <a:p>
            <a:r>
              <a:rPr lang="en-US" sz="2000" dirty="0"/>
              <a:t>     Center Thickness</a:t>
            </a:r>
          </a:p>
          <a:p>
            <a:r>
              <a:rPr lang="en-US" sz="2000" dirty="0"/>
              <a:t>     Magnification</a:t>
            </a:r>
          </a:p>
          <a:p>
            <a:r>
              <a:rPr lang="en-US" sz="2000" dirty="0"/>
              <a:t>     Ring Scotoma</a:t>
            </a:r>
          </a:p>
        </p:txBody>
      </p:sp>
    </p:spTree>
    <p:extLst>
      <p:ext uri="{BB962C8B-B14F-4D97-AF65-F5344CB8AC3E}">
        <p14:creationId xmlns:p14="http://schemas.microsoft.com/office/powerpoint/2010/main" val="412475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35C9D2-6FA8-E144-A3C2-C77BE9569FC6}"/>
              </a:ext>
            </a:extLst>
          </p:cNvPr>
          <p:cNvSpPr txBox="1"/>
          <p:nvPr/>
        </p:nvSpPr>
        <p:spPr>
          <a:xfrm>
            <a:off x="1885950" y="157151"/>
            <a:ext cx="504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Ophthalmic Prism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4A007-237F-6148-A633-2EAD3C94EDA2}"/>
              </a:ext>
            </a:extLst>
          </p:cNvPr>
          <p:cNvSpPr txBox="1"/>
          <p:nvPr/>
        </p:nvSpPr>
        <p:spPr>
          <a:xfrm>
            <a:off x="1328738" y="828657"/>
            <a:ext cx="660082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happens to </a:t>
            </a:r>
            <a:r>
              <a:rPr lang="en-US" sz="2000" b="1" dirty="0" err="1"/>
              <a:t>Phoria</a:t>
            </a:r>
            <a:r>
              <a:rPr lang="en-US" sz="2000" b="1" dirty="0"/>
              <a:t> when PD is not correct?</a:t>
            </a:r>
          </a:p>
          <a:p>
            <a:endParaRPr lang="en-US" sz="2000" dirty="0"/>
          </a:p>
          <a:p>
            <a:r>
              <a:rPr lang="en-US" sz="2000" b="1" dirty="0"/>
              <a:t>Minus Rx</a:t>
            </a:r>
          </a:p>
          <a:p>
            <a:endParaRPr lang="en-US" sz="2000" dirty="0"/>
          </a:p>
          <a:p>
            <a:r>
              <a:rPr lang="en-US" sz="2000" dirty="0"/>
              <a:t>PD larger than Patient PD: BI prism from each lens*</a:t>
            </a:r>
          </a:p>
          <a:p>
            <a:r>
              <a:rPr lang="en-US" sz="2000" dirty="0"/>
              <a:t>     </a:t>
            </a:r>
            <a:r>
              <a:rPr lang="en-US" sz="2000" dirty="0" err="1"/>
              <a:t>Phoria</a:t>
            </a:r>
            <a:r>
              <a:rPr lang="en-US" sz="2000" dirty="0"/>
              <a:t> appears more ESO than actual</a:t>
            </a:r>
          </a:p>
          <a:p>
            <a:endParaRPr lang="en-US" sz="2000" dirty="0"/>
          </a:p>
          <a:p>
            <a:r>
              <a:rPr lang="en-US" sz="2000" dirty="0"/>
              <a:t>PD smaller than Patient PD: BO prism from each lens</a:t>
            </a:r>
          </a:p>
          <a:p>
            <a:r>
              <a:rPr lang="en-US" sz="2000" dirty="0"/>
              <a:t>     </a:t>
            </a:r>
            <a:r>
              <a:rPr lang="en-US" sz="2000" dirty="0" err="1"/>
              <a:t>Phoria</a:t>
            </a:r>
            <a:r>
              <a:rPr lang="en-US" sz="2000" dirty="0"/>
              <a:t> appears more EXO than actual</a:t>
            </a:r>
          </a:p>
          <a:p>
            <a:endParaRPr lang="en-US" sz="2000" dirty="0"/>
          </a:p>
          <a:p>
            <a:r>
              <a:rPr lang="en-US" sz="2000" b="1" dirty="0"/>
              <a:t>Plus Rx</a:t>
            </a:r>
          </a:p>
          <a:p>
            <a:endParaRPr lang="en-US" sz="2000" dirty="0"/>
          </a:p>
          <a:p>
            <a:r>
              <a:rPr lang="en-US" sz="2000" dirty="0"/>
              <a:t>PD larger than Patient PD:  BO prism from each lens*</a:t>
            </a:r>
          </a:p>
          <a:p>
            <a:r>
              <a:rPr lang="en-US" sz="2000" dirty="0"/>
              <a:t>     </a:t>
            </a:r>
            <a:r>
              <a:rPr lang="en-US" sz="2000" dirty="0" err="1"/>
              <a:t>Phoria</a:t>
            </a:r>
            <a:r>
              <a:rPr lang="en-US" sz="2000" dirty="0"/>
              <a:t> appears more EXO than actual</a:t>
            </a:r>
          </a:p>
          <a:p>
            <a:endParaRPr lang="en-US" sz="2000" dirty="0"/>
          </a:p>
          <a:p>
            <a:r>
              <a:rPr lang="en-US" sz="2000" dirty="0"/>
              <a:t>PD smaller then Patient PD:  BI prism from each lens</a:t>
            </a:r>
          </a:p>
          <a:p>
            <a:r>
              <a:rPr lang="en-US" sz="2000" dirty="0"/>
              <a:t>     </a:t>
            </a:r>
            <a:r>
              <a:rPr lang="en-US" sz="2000" dirty="0" err="1"/>
              <a:t>Phoria</a:t>
            </a:r>
            <a:r>
              <a:rPr lang="en-US" sz="2000" dirty="0"/>
              <a:t> appears more ESO than actual</a:t>
            </a:r>
          </a:p>
          <a:p>
            <a:endParaRPr lang="en-US" sz="2000" dirty="0"/>
          </a:p>
          <a:p>
            <a:r>
              <a:rPr lang="en-US" sz="2000" dirty="0"/>
              <a:t>*occurs when reading with distance Rx</a:t>
            </a:r>
          </a:p>
        </p:txBody>
      </p:sp>
    </p:spTree>
    <p:extLst>
      <p:ext uri="{BB962C8B-B14F-4D97-AF65-F5344CB8AC3E}">
        <p14:creationId xmlns:p14="http://schemas.microsoft.com/office/powerpoint/2010/main" val="33991526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5" y="171442"/>
            <a:ext cx="770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Optical &amp; Frame Considerations: High Rx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7D821-E9A1-4C4B-8709-8025F6399013}"/>
              </a:ext>
            </a:extLst>
          </p:cNvPr>
          <p:cNvSpPr txBox="1"/>
          <p:nvPr/>
        </p:nvSpPr>
        <p:spPr>
          <a:xfrm>
            <a:off x="957263" y="800084"/>
            <a:ext cx="712946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Frame Considerations</a:t>
            </a:r>
          </a:p>
          <a:p>
            <a:endParaRPr lang="en-US" sz="2000" dirty="0"/>
          </a:p>
          <a:p>
            <a:r>
              <a:rPr lang="en-US" sz="2000" dirty="0"/>
              <a:t>Choose a frame that has a Frame PD = Patient PD</a:t>
            </a:r>
          </a:p>
          <a:p>
            <a:r>
              <a:rPr lang="en-US" sz="2000" dirty="0"/>
              <a:t>This eliminates the need for </a:t>
            </a:r>
            <a:r>
              <a:rPr lang="en-US" sz="2000" dirty="0" err="1"/>
              <a:t>decentration</a:t>
            </a:r>
            <a:r>
              <a:rPr lang="en-US" sz="2000" dirty="0"/>
              <a:t> (assuming no prism in Rx)</a:t>
            </a:r>
          </a:p>
          <a:p>
            <a:endParaRPr lang="en-US" sz="2000" dirty="0"/>
          </a:p>
          <a:p>
            <a:r>
              <a:rPr lang="en-US" sz="2000" dirty="0"/>
              <a:t>Smaller Eye Sizes </a:t>
            </a:r>
          </a:p>
          <a:p>
            <a:r>
              <a:rPr lang="en-US" sz="2000" dirty="0"/>
              <a:t>     Lens diameter has more effect on lens thickness than any other factor</a:t>
            </a:r>
          </a:p>
          <a:p>
            <a:endParaRPr lang="en-US" sz="2000" dirty="0"/>
          </a:p>
          <a:p>
            <a:r>
              <a:rPr lang="en-US" sz="2000" dirty="0"/>
              <a:t>For High Minus</a:t>
            </a:r>
          </a:p>
          <a:p>
            <a:r>
              <a:rPr lang="en-US" sz="2000" dirty="0"/>
              <a:t>     Consider plastic frames</a:t>
            </a:r>
          </a:p>
          <a:p>
            <a:r>
              <a:rPr lang="en-US" sz="2000" dirty="0"/>
              <a:t>     Hide the edges</a:t>
            </a:r>
          </a:p>
          <a:p>
            <a:r>
              <a:rPr lang="en-US" sz="2000" dirty="0"/>
              <a:t>     Reduce / eliminate the multiple ring effect</a:t>
            </a:r>
          </a:p>
          <a:p>
            <a:r>
              <a:rPr lang="en-US" sz="2000" dirty="0"/>
              <a:t>     Don’t choose frames wider than patient’s face</a:t>
            </a:r>
          </a:p>
          <a:p>
            <a:endParaRPr lang="en-US" sz="2000" dirty="0"/>
          </a:p>
          <a:p>
            <a:r>
              <a:rPr lang="en-US" sz="2000" dirty="0"/>
              <a:t>For High Plus</a:t>
            </a:r>
          </a:p>
          <a:p>
            <a:r>
              <a:rPr lang="en-US" sz="2000" dirty="0"/>
              <a:t>     Frame with adjustable nose pads</a:t>
            </a:r>
          </a:p>
          <a:p>
            <a:r>
              <a:rPr lang="en-US" sz="2000" dirty="0"/>
              <a:t>     Reduce vertex distance (reduces magnification)</a:t>
            </a:r>
          </a:p>
        </p:txBody>
      </p:sp>
    </p:spTree>
    <p:extLst>
      <p:ext uri="{BB962C8B-B14F-4D97-AF65-F5344CB8AC3E}">
        <p14:creationId xmlns:p14="http://schemas.microsoft.com/office/powerpoint/2010/main" val="32132131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1D05-7CEE-4A40-8F13-80464F14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Multifocal Spectacle Correction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C7BD9-842C-0948-B52F-5CA2ED4F9B41}"/>
              </a:ext>
            </a:extLst>
          </p:cNvPr>
          <p:cNvSpPr txBox="1"/>
          <p:nvPr/>
        </p:nvSpPr>
        <p:spPr>
          <a:xfrm>
            <a:off x="785813" y="1690689"/>
            <a:ext cx="69580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Types</a:t>
            </a:r>
          </a:p>
          <a:p>
            <a:endParaRPr lang="en-US" sz="2400" dirty="0"/>
          </a:p>
          <a:p>
            <a:r>
              <a:rPr lang="en-US" sz="2400" dirty="0"/>
              <a:t>Segment Center Locations</a:t>
            </a:r>
          </a:p>
          <a:p>
            <a:endParaRPr lang="en-US" sz="2400" dirty="0"/>
          </a:p>
          <a:p>
            <a:r>
              <a:rPr lang="en-US" sz="2400" dirty="0"/>
              <a:t>Image Jump</a:t>
            </a:r>
          </a:p>
          <a:p>
            <a:endParaRPr lang="en-US" sz="2400" dirty="0"/>
          </a:p>
          <a:p>
            <a:r>
              <a:rPr lang="en-US" sz="2400" dirty="0"/>
              <a:t>Total Displacement</a:t>
            </a:r>
          </a:p>
          <a:p>
            <a:endParaRPr lang="en-US" sz="2400" dirty="0"/>
          </a:p>
          <a:p>
            <a:r>
              <a:rPr lang="en-US" sz="2400" dirty="0"/>
              <a:t>Placement of Optical Centers</a:t>
            </a:r>
          </a:p>
          <a:p>
            <a:endParaRPr lang="en-US" sz="2400" dirty="0"/>
          </a:p>
          <a:p>
            <a:r>
              <a:rPr lang="en-US" sz="2400" dirty="0"/>
              <a:t>Segment Height &amp; Placement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819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Multifocal Lenses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F0438-B1F2-A444-9A8B-A8BA93A64304}"/>
              </a:ext>
            </a:extLst>
          </p:cNvPr>
          <p:cNvSpPr txBox="1"/>
          <p:nvPr/>
        </p:nvSpPr>
        <p:spPr>
          <a:xfrm>
            <a:off x="1207008" y="1597152"/>
            <a:ext cx="69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Fused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C54B8-66DC-8942-9B39-575A9BF25791}"/>
              </a:ext>
            </a:extLst>
          </p:cNvPr>
          <p:cNvSpPr txBox="1"/>
          <p:nvPr/>
        </p:nvSpPr>
        <p:spPr>
          <a:xfrm>
            <a:off x="1048511" y="2255520"/>
            <a:ext cx="6481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glass multifocal segments are fused except the glass executive bifocal/trifocal</a:t>
            </a:r>
          </a:p>
          <a:p>
            <a:endParaRPr lang="en-US" sz="2000" dirty="0"/>
          </a:p>
          <a:p>
            <a:r>
              <a:rPr lang="en-US" sz="2000" dirty="0"/>
              <a:t>Achieve add power through a change in index of refraction</a:t>
            </a:r>
          </a:p>
          <a:p>
            <a:r>
              <a:rPr lang="en-US" sz="2000" dirty="0"/>
              <a:t>Index of segment is higher than index of lens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01752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Multifocal Lenses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F0438-B1F2-A444-9A8B-A8BA93A64304}"/>
              </a:ext>
            </a:extLst>
          </p:cNvPr>
          <p:cNvSpPr txBox="1"/>
          <p:nvPr/>
        </p:nvSpPr>
        <p:spPr>
          <a:xfrm>
            <a:off x="1207008" y="1597152"/>
            <a:ext cx="69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One Piece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C54B8-66DC-8942-9B39-575A9BF25791}"/>
              </a:ext>
            </a:extLst>
          </p:cNvPr>
          <p:cNvSpPr txBox="1"/>
          <p:nvPr/>
        </p:nvSpPr>
        <p:spPr>
          <a:xfrm>
            <a:off x="1048511" y="2255520"/>
            <a:ext cx="6481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plastic multifocal segments are one piece </a:t>
            </a:r>
          </a:p>
          <a:p>
            <a:r>
              <a:rPr lang="en-US" sz="2000" dirty="0"/>
              <a:t>Glass executive multifocal segments are one piece</a:t>
            </a:r>
          </a:p>
          <a:p>
            <a:endParaRPr lang="en-US" sz="2000" dirty="0"/>
          </a:p>
          <a:p>
            <a:r>
              <a:rPr lang="en-US" sz="2000" dirty="0"/>
              <a:t>Achieve add power with a change in curvature of front surface between main lens and segment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94465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Multifocal Lenses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F0438-B1F2-A444-9A8B-A8BA93A64304}"/>
              </a:ext>
            </a:extLst>
          </p:cNvPr>
          <p:cNvSpPr txBox="1"/>
          <p:nvPr/>
        </p:nvSpPr>
        <p:spPr>
          <a:xfrm>
            <a:off x="1207008" y="1597152"/>
            <a:ext cx="69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Progressive Addition Lenses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C54B8-66DC-8942-9B39-575A9BF25791}"/>
              </a:ext>
            </a:extLst>
          </p:cNvPr>
          <p:cNvSpPr txBox="1"/>
          <p:nvPr/>
        </p:nvSpPr>
        <p:spPr>
          <a:xfrm>
            <a:off x="1048511" y="2255520"/>
            <a:ext cx="6481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PALs are a special case of one piece multifocal design</a:t>
            </a:r>
          </a:p>
          <a:p>
            <a:endParaRPr lang="en-US" sz="2000" dirty="0"/>
          </a:p>
          <a:p>
            <a:r>
              <a:rPr lang="en-US" sz="2000" dirty="0"/>
              <a:t>Use continuous change in curvature from distance portion of the lens to the full add portion</a:t>
            </a:r>
          </a:p>
          <a:p>
            <a:endParaRPr lang="en-US" sz="2000" dirty="0"/>
          </a:p>
          <a:p>
            <a:r>
              <a:rPr lang="en-US" sz="2000" dirty="0"/>
              <a:t>PALs are “aspheric” in that they are not spherical surfaces</a:t>
            </a:r>
          </a:p>
        </p:txBody>
      </p:sp>
    </p:spTree>
    <p:extLst>
      <p:ext uri="{BB962C8B-B14F-4D97-AF65-F5344CB8AC3E}">
        <p14:creationId xmlns:p14="http://schemas.microsoft.com/office/powerpoint/2010/main" val="17073809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Multifocal Lenses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F0438-B1F2-A444-9A8B-A8BA93A64304}"/>
              </a:ext>
            </a:extLst>
          </p:cNvPr>
          <p:cNvSpPr txBox="1"/>
          <p:nvPr/>
        </p:nvSpPr>
        <p:spPr>
          <a:xfrm>
            <a:off x="1207008" y="1597152"/>
            <a:ext cx="69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Progressive Addition Lenses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C54B8-66DC-8942-9B39-575A9BF25791}"/>
              </a:ext>
            </a:extLst>
          </p:cNvPr>
          <p:cNvSpPr txBox="1"/>
          <p:nvPr/>
        </p:nvSpPr>
        <p:spPr>
          <a:xfrm>
            <a:off x="1048511" y="2255520"/>
            <a:ext cx="64810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Usually have characteristics of either:</a:t>
            </a:r>
          </a:p>
          <a:p>
            <a:endParaRPr lang="en-US" sz="2000" dirty="0"/>
          </a:p>
          <a:p>
            <a:r>
              <a:rPr lang="en-US" sz="2000" b="1" dirty="0"/>
              <a:t>Hard Design</a:t>
            </a:r>
          </a:p>
          <a:p>
            <a:endParaRPr lang="en-US" sz="2000" dirty="0"/>
          </a:p>
          <a:p>
            <a:r>
              <a:rPr lang="en-US" sz="2000" dirty="0"/>
              <a:t>Larger Near Portion</a:t>
            </a:r>
          </a:p>
          <a:p>
            <a:r>
              <a:rPr lang="en-US" sz="2000" dirty="0"/>
              <a:t>Harsh Contours (more unwanted astigmatism)</a:t>
            </a:r>
          </a:p>
          <a:p>
            <a:r>
              <a:rPr lang="en-US" sz="2000" dirty="0"/>
              <a:t>Shorter Corridor</a:t>
            </a:r>
          </a:p>
          <a:p>
            <a:endParaRPr lang="en-US" sz="2000" dirty="0"/>
          </a:p>
          <a:p>
            <a:r>
              <a:rPr lang="en-US" sz="2000" b="1" dirty="0"/>
              <a:t>Soft Design</a:t>
            </a:r>
          </a:p>
          <a:p>
            <a:endParaRPr lang="en-US" sz="2000" dirty="0"/>
          </a:p>
          <a:p>
            <a:r>
              <a:rPr lang="en-US" sz="2000" dirty="0"/>
              <a:t>Small Near Portion</a:t>
            </a:r>
          </a:p>
          <a:p>
            <a:r>
              <a:rPr lang="en-US" sz="2000" dirty="0"/>
              <a:t>Softer Contours (less unwanted astigmatism)</a:t>
            </a:r>
          </a:p>
          <a:p>
            <a:r>
              <a:rPr lang="en-US" sz="2000" dirty="0"/>
              <a:t>Longer Corridor</a:t>
            </a:r>
          </a:p>
        </p:txBody>
      </p:sp>
    </p:spTree>
    <p:extLst>
      <p:ext uri="{BB962C8B-B14F-4D97-AF65-F5344CB8AC3E}">
        <p14:creationId xmlns:p14="http://schemas.microsoft.com/office/powerpoint/2010/main" val="22489952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Multifocal Lenses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F0438-B1F2-A444-9A8B-A8BA93A64304}"/>
              </a:ext>
            </a:extLst>
          </p:cNvPr>
          <p:cNvSpPr txBox="1"/>
          <p:nvPr/>
        </p:nvSpPr>
        <p:spPr>
          <a:xfrm>
            <a:off x="1207008" y="1597152"/>
            <a:ext cx="69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Progressive Addition Lenses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C54B8-66DC-8942-9B39-575A9BF25791}"/>
              </a:ext>
            </a:extLst>
          </p:cNvPr>
          <p:cNvSpPr txBox="1"/>
          <p:nvPr/>
        </p:nvSpPr>
        <p:spPr>
          <a:xfrm>
            <a:off x="1048511" y="2255520"/>
            <a:ext cx="64810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Usually have characteristics of either:</a:t>
            </a:r>
          </a:p>
          <a:p>
            <a:endParaRPr lang="en-US" sz="2000" dirty="0"/>
          </a:p>
          <a:p>
            <a:r>
              <a:rPr lang="en-US" sz="2000" b="1" dirty="0"/>
              <a:t>Hard Design</a:t>
            </a:r>
          </a:p>
          <a:p>
            <a:endParaRPr lang="en-US" sz="2000" dirty="0"/>
          </a:p>
          <a:p>
            <a:r>
              <a:rPr lang="en-US" sz="2000" dirty="0"/>
              <a:t>Better for patient who is “eye mover”</a:t>
            </a:r>
          </a:p>
          <a:p>
            <a:r>
              <a:rPr lang="en-US" sz="2000" dirty="0"/>
              <a:t>Due to wider reading portion</a:t>
            </a:r>
          </a:p>
          <a:p>
            <a:endParaRPr lang="en-US" sz="2000" dirty="0"/>
          </a:p>
          <a:p>
            <a:r>
              <a:rPr lang="en-US" sz="2000" b="1" dirty="0"/>
              <a:t>Soft Design</a:t>
            </a:r>
          </a:p>
          <a:p>
            <a:endParaRPr lang="en-US" sz="2000" dirty="0"/>
          </a:p>
          <a:p>
            <a:r>
              <a:rPr lang="en-US" sz="2000" dirty="0"/>
              <a:t>Better for patient who is “head mover”</a:t>
            </a:r>
          </a:p>
          <a:p>
            <a:r>
              <a:rPr lang="en-US" sz="2000" dirty="0"/>
              <a:t>Due to less unwanted astigmatism</a:t>
            </a:r>
          </a:p>
        </p:txBody>
      </p:sp>
    </p:spTree>
    <p:extLst>
      <p:ext uri="{BB962C8B-B14F-4D97-AF65-F5344CB8AC3E}">
        <p14:creationId xmlns:p14="http://schemas.microsoft.com/office/powerpoint/2010/main" val="358616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Multifocal Lenses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F0438-B1F2-A444-9A8B-A8BA93A64304}"/>
              </a:ext>
            </a:extLst>
          </p:cNvPr>
          <p:cNvSpPr txBox="1"/>
          <p:nvPr/>
        </p:nvSpPr>
        <p:spPr>
          <a:xfrm>
            <a:off x="1207008" y="1597152"/>
            <a:ext cx="69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Progressive Addition Lenses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C54B8-66DC-8942-9B39-575A9BF25791}"/>
              </a:ext>
            </a:extLst>
          </p:cNvPr>
          <p:cNvSpPr txBox="1"/>
          <p:nvPr/>
        </p:nvSpPr>
        <p:spPr>
          <a:xfrm>
            <a:off x="1048511" y="2255520"/>
            <a:ext cx="6481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are many specialty PAL designs</a:t>
            </a:r>
          </a:p>
          <a:p>
            <a:endParaRPr lang="en-US" sz="2000" dirty="0"/>
          </a:p>
          <a:p>
            <a:r>
              <a:rPr lang="en-US" sz="2000" dirty="0"/>
              <a:t>Designed for computer/intermediate use</a:t>
            </a:r>
          </a:p>
          <a:p>
            <a:r>
              <a:rPr lang="en-US" sz="2000" dirty="0"/>
              <a:t>Designed for smaller B (vertical) frame dimensions</a:t>
            </a:r>
          </a:p>
        </p:txBody>
      </p:sp>
    </p:spTree>
    <p:extLst>
      <p:ext uri="{BB962C8B-B14F-4D97-AF65-F5344CB8AC3E}">
        <p14:creationId xmlns:p14="http://schemas.microsoft.com/office/powerpoint/2010/main" val="16326096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Multifocal Lenses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F0438-B1F2-A444-9A8B-A8BA93A64304}"/>
              </a:ext>
            </a:extLst>
          </p:cNvPr>
          <p:cNvSpPr txBox="1"/>
          <p:nvPr/>
        </p:nvSpPr>
        <p:spPr>
          <a:xfrm>
            <a:off x="1207008" y="1597152"/>
            <a:ext cx="69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Blended Bifocals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C54B8-66DC-8942-9B39-575A9BF25791}"/>
              </a:ext>
            </a:extLst>
          </p:cNvPr>
          <p:cNvSpPr txBox="1"/>
          <p:nvPr/>
        </p:nvSpPr>
        <p:spPr>
          <a:xfrm>
            <a:off x="1048511" y="2255520"/>
            <a:ext cx="6481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Rarely used</a:t>
            </a:r>
          </a:p>
          <a:p>
            <a:endParaRPr lang="en-US" sz="2000" dirty="0"/>
          </a:p>
          <a:p>
            <a:r>
              <a:rPr lang="en-US" sz="2000" dirty="0"/>
              <a:t>Unlike PAL, there is no functional advantages, only cosmetic</a:t>
            </a:r>
          </a:p>
          <a:p>
            <a:endParaRPr lang="en-US" sz="2000" dirty="0"/>
          </a:p>
          <a:p>
            <a:r>
              <a:rPr lang="en-US" sz="2000" dirty="0"/>
              <a:t>Include areas of unwanted astigmatism</a:t>
            </a:r>
          </a:p>
        </p:txBody>
      </p:sp>
    </p:spTree>
    <p:extLst>
      <p:ext uri="{BB962C8B-B14F-4D97-AF65-F5344CB8AC3E}">
        <p14:creationId xmlns:p14="http://schemas.microsoft.com/office/powerpoint/2010/main" val="9475494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Multifocal Lenses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Segment Center Locations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B86C9-2F6B-C247-B115-D14F27306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1663700"/>
            <a:ext cx="8826500" cy="353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E937F4-408D-6447-B924-73BC721AB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1663700"/>
            <a:ext cx="88265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4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35C9D2-6FA8-E144-A3C2-C77BE9569FC6}"/>
              </a:ext>
            </a:extLst>
          </p:cNvPr>
          <p:cNvSpPr txBox="1"/>
          <p:nvPr/>
        </p:nvSpPr>
        <p:spPr>
          <a:xfrm>
            <a:off x="1885950" y="157151"/>
            <a:ext cx="504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Ophthalmic Prism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4A007-237F-6148-A633-2EAD3C94EDA2}"/>
              </a:ext>
            </a:extLst>
          </p:cNvPr>
          <p:cNvSpPr txBox="1"/>
          <p:nvPr/>
        </p:nvSpPr>
        <p:spPr>
          <a:xfrm>
            <a:off x="1328738" y="828657"/>
            <a:ext cx="66008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Who benefits from induced prism at near?</a:t>
            </a:r>
          </a:p>
          <a:p>
            <a:endParaRPr lang="en-US" sz="2000" dirty="0"/>
          </a:p>
          <a:p>
            <a:r>
              <a:rPr lang="en-US" sz="2000" b="1" dirty="0"/>
              <a:t>Minus Rx</a:t>
            </a:r>
          </a:p>
          <a:p>
            <a:endParaRPr lang="en-US" sz="2000" dirty="0"/>
          </a:p>
          <a:p>
            <a:r>
              <a:rPr lang="en-US" sz="2000" dirty="0"/>
              <a:t>PD larger than Patient PD: BI prism from each lens*</a:t>
            </a:r>
          </a:p>
          <a:p>
            <a:r>
              <a:rPr lang="en-US" sz="2000" dirty="0"/>
              <a:t>     Benefits the EXO patient</a:t>
            </a:r>
          </a:p>
          <a:p>
            <a:endParaRPr lang="en-US" sz="2000" dirty="0"/>
          </a:p>
          <a:p>
            <a:r>
              <a:rPr lang="en-US" sz="2000" b="1" dirty="0"/>
              <a:t>Plus Rx</a:t>
            </a:r>
          </a:p>
          <a:p>
            <a:endParaRPr lang="en-US" sz="2000" dirty="0"/>
          </a:p>
          <a:p>
            <a:r>
              <a:rPr lang="en-US" sz="2000" dirty="0"/>
              <a:t>PD larger than Patient PD:  BO prism from each lens*</a:t>
            </a:r>
          </a:p>
          <a:p>
            <a:r>
              <a:rPr lang="en-US" sz="2000" dirty="0"/>
              <a:t>     Benefits the ESO patient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*occurs when reading with distance Rx</a:t>
            </a:r>
          </a:p>
        </p:txBody>
      </p:sp>
    </p:spTree>
    <p:extLst>
      <p:ext uri="{BB962C8B-B14F-4D97-AF65-F5344CB8AC3E}">
        <p14:creationId xmlns:p14="http://schemas.microsoft.com/office/powerpoint/2010/main" val="419786126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Multifocal Lenses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Differential Displacement (Image Jump)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6F6788-D1CE-5F49-988E-D89B6A592B60}"/>
              </a:ext>
            </a:extLst>
          </p:cNvPr>
          <p:cNvSpPr txBox="1"/>
          <p:nvPr/>
        </p:nvSpPr>
        <p:spPr>
          <a:xfrm>
            <a:off x="1371600" y="1572768"/>
            <a:ext cx="6858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Image jump is the prismatic effect at the top of the segment</a:t>
            </a:r>
          </a:p>
          <a:p>
            <a:endParaRPr lang="en-US" sz="2000" dirty="0"/>
          </a:p>
          <a:p>
            <a:r>
              <a:rPr lang="en-US" sz="2000" dirty="0"/>
              <a:t>Amount of image jump is found using </a:t>
            </a:r>
            <a:r>
              <a:rPr lang="en-US" sz="2000" dirty="0" err="1"/>
              <a:t>Prentice’s</a:t>
            </a:r>
            <a:r>
              <a:rPr lang="en-US" sz="2000" dirty="0"/>
              <a:t> Rule</a:t>
            </a:r>
          </a:p>
          <a:p>
            <a:endParaRPr lang="en-US" sz="2000" dirty="0"/>
          </a:p>
          <a:p>
            <a:r>
              <a:rPr lang="en-US" sz="2000" dirty="0"/>
              <a:t>Image Jump = (</a:t>
            </a:r>
            <a:r>
              <a:rPr lang="en-US" sz="2000" dirty="0" err="1"/>
              <a:t>dist</a:t>
            </a:r>
            <a:r>
              <a:rPr lang="en-US" sz="2000" dirty="0"/>
              <a:t> to </a:t>
            </a:r>
            <a:r>
              <a:rPr lang="en-US" sz="2000" dirty="0" err="1"/>
              <a:t>seg</a:t>
            </a:r>
            <a:r>
              <a:rPr lang="en-US" sz="2000" dirty="0"/>
              <a:t> OC) x (add power)</a:t>
            </a:r>
          </a:p>
          <a:p>
            <a:endParaRPr lang="en-US" sz="2000" dirty="0"/>
          </a:p>
          <a:p>
            <a:r>
              <a:rPr lang="en-US" sz="2000" dirty="0"/>
              <a:t>Example: image jump from FT35 +2.00 Add</a:t>
            </a:r>
          </a:p>
          <a:p>
            <a:endParaRPr lang="en-US" sz="2000" dirty="0"/>
          </a:p>
          <a:p>
            <a:r>
              <a:rPr lang="en-US" sz="2000" dirty="0"/>
              <a:t>Image jump = (0.5)x(2.00) = 1.0 prism diopter, base down</a:t>
            </a:r>
          </a:p>
          <a:p>
            <a:endParaRPr lang="en-US" sz="2000" dirty="0"/>
          </a:p>
          <a:p>
            <a:r>
              <a:rPr lang="en-US" sz="2000" dirty="0"/>
              <a:t>Image jump is always base down if present</a:t>
            </a:r>
          </a:p>
          <a:p>
            <a:endParaRPr lang="en-US" sz="2000" dirty="0"/>
          </a:p>
          <a:p>
            <a:r>
              <a:rPr lang="en-US" sz="2000" dirty="0"/>
              <a:t>No Image Jump:</a:t>
            </a:r>
          </a:p>
          <a:p>
            <a:endParaRPr lang="en-US" sz="2000" dirty="0"/>
          </a:p>
          <a:p>
            <a:r>
              <a:rPr lang="en-US" sz="2000" dirty="0"/>
              <a:t>Executive Bifocal &amp; PAL</a:t>
            </a:r>
          </a:p>
        </p:txBody>
      </p:sp>
    </p:spTree>
    <p:extLst>
      <p:ext uri="{BB962C8B-B14F-4D97-AF65-F5344CB8AC3E}">
        <p14:creationId xmlns:p14="http://schemas.microsoft.com/office/powerpoint/2010/main" val="8410018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Multifocal Lenses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 Displacement (vertical)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6F6788-D1CE-5F49-988E-D89B6A592B60}"/>
              </a:ext>
            </a:extLst>
          </p:cNvPr>
          <p:cNvSpPr txBox="1"/>
          <p:nvPr/>
        </p:nvSpPr>
        <p:spPr>
          <a:xfrm>
            <a:off x="1371600" y="1572768"/>
            <a:ext cx="72237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Prismatic effect in downgaze at the reading level (RL)</a:t>
            </a:r>
          </a:p>
          <a:p>
            <a:endParaRPr lang="en-US" sz="2000" dirty="0"/>
          </a:p>
          <a:p>
            <a:r>
              <a:rPr lang="en-US" sz="2000" dirty="0"/>
              <a:t>Combine prism from distance Rx and prism from near Rx</a:t>
            </a:r>
          </a:p>
          <a:p>
            <a:endParaRPr lang="en-US" sz="2000" dirty="0"/>
          </a:p>
          <a:p>
            <a:r>
              <a:rPr lang="en-US" sz="2000" b="1" dirty="0" err="1"/>
              <a:t>Prentice’s</a:t>
            </a:r>
            <a:r>
              <a:rPr lang="en-US" sz="2000" b="1" dirty="0"/>
              <a:t> Rule (twice)</a:t>
            </a:r>
          </a:p>
          <a:p>
            <a:endParaRPr lang="en-US" sz="2000" dirty="0"/>
          </a:p>
          <a:p>
            <a:r>
              <a:rPr lang="en-US" sz="2000" b="1" dirty="0"/>
              <a:t>Once for distance:</a:t>
            </a:r>
          </a:p>
          <a:p>
            <a:r>
              <a:rPr lang="en-US" sz="2000" dirty="0"/>
              <a:t>Prism from distance = (</a:t>
            </a:r>
            <a:r>
              <a:rPr lang="en-US" sz="2000" dirty="0" err="1"/>
              <a:t>dist</a:t>
            </a:r>
            <a:r>
              <a:rPr lang="en-US" sz="2000" dirty="0"/>
              <a:t> from OC to RL)x(</a:t>
            </a:r>
            <a:r>
              <a:rPr lang="en-US" sz="2000" dirty="0" err="1"/>
              <a:t>Dist</a:t>
            </a:r>
            <a:r>
              <a:rPr lang="en-US" sz="2000" dirty="0"/>
              <a:t> Rx vert meridian)</a:t>
            </a:r>
          </a:p>
          <a:p>
            <a:endParaRPr lang="en-US" sz="2000" dirty="0"/>
          </a:p>
          <a:p>
            <a:r>
              <a:rPr lang="en-US" sz="2000" b="1" dirty="0"/>
              <a:t>Once for near:</a:t>
            </a:r>
          </a:p>
          <a:p>
            <a:r>
              <a:rPr lang="en-US" sz="2000" dirty="0"/>
              <a:t>Prism from near = (</a:t>
            </a:r>
            <a:r>
              <a:rPr lang="en-US" sz="2000" dirty="0" err="1"/>
              <a:t>dist</a:t>
            </a:r>
            <a:r>
              <a:rPr lang="en-US" sz="2000" dirty="0"/>
              <a:t> from </a:t>
            </a:r>
            <a:r>
              <a:rPr lang="en-US" sz="2000" dirty="0" err="1"/>
              <a:t>seg</a:t>
            </a:r>
            <a:r>
              <a:rPr lang="en-US" sz="2000" dirty="0"/>
              <a:t> OC to RL)x(Add Power)</a:t>
            </a:r>
          </a:p>
        </p:txBody>
      </p:sp>
    </p:spTree>
    <p:extLst>
      <p:ext uri="{BB962C8B-B14F-4D97-AF65-F5344CB8AC3E}">
        <p14:creationId xmlns:p14="http://schemas.microsoft.com/office/powerpoint/2010/main" val="7956706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Multifocal Lenses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 Displacement (horizontal)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6F6788-D1CE-5F49-988E-D89B6A592B60}"/>
              </a:ext>
            </a:extLst>
          </p:cNvPr>
          <p:cNvSpPr txBox="1"/>
          <p:nvPr/>
        </p:nvSpPr>
        <p:spPr>
          <a:xfrm>
            <a:off x="1371600" y="1572768"/>
            <a:ext cx="72237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Prismatic effect in downgaze at the reading level (RL)</a:t>
            </a:r>
          </a:p>
          <a:p>
            <a:endParaRPr lang="en-US" sz="2000" dirty="0"/>
          </a:p>
          <a:p>
            <a:r>
              <a:rPr lang="en-US" sz="2000" dirty="0"/>
              <a:t>Combine prism from distance Rx and prism from near Rx</a:t>
            </a:r>
          </a:p>
          <a:p>
            <a:endParaRPr lang="en-US" sz="2000" dirty="0"/>
          </a:p>
          <a:p>
            <a:r>
              <a:rPr lang="en-US" sz="2000" b="1" dirty="0" err="1"/>
              <a:t>Prentice’s</a:t>
            </a:r>
            <a:r>
              <a:rPr lang="en-US" sz="2000" b="1" dirty="0"/>
              <a:t> Rule </a:t>
            </a:r>
            <a:r>
              <a:rPr lang="en-US" sz="2000" dirty="0"/>
              <a:t>(once if segment inset correct)</a:t>
            </a:r>
          </a:p>
          <a:p>
            <a:endParaRPr lang="en-US" sz="2000" dirty="0"/>
          </a:p>
          <a:p>
            <a:r>
              <a:rPr lang="en-US" sz="2000" b="1" dirty="0"/>
              <a:t>Once for distance:</a:t>
            </a:r>
          </a:p>
          <a:p>
            <a:r>
              <a:rPr lang="en-US" sz="2000" dirty="0"/>
              <a:t>Prism from distance = (</a:t>
            </a:r>
            <a:r>
              <a:rPr lang="en-US" sz="2000" dirty="0" err="1"/>
              <a:t>dist</a:t>
            </a:r>
            <a:r>
              <a:rPr lang="en-US" sz="2000" dirty="0"/>
              <a:t> from OC to LOS)x(</a:t>
            </a:r>
            <a:r>
              <a:rPr lang="en-US" sz="2000" dirty="0" err="1"/>
              <a:t>Dist</a:t>
            </a:r>
            <a:r>
              <a:rPr lang="en-US" sz="2000" dirty="0"/>
              <a:t> Rx </a:t>
            </a:r>
            <a:r>
              <a:rPr lang="en-US" sz="2000" dirty="0" err="1"/>
              <a:t>horiz</a:t>
            </a:r>
            <a:r>
              <a:rPr lang="en-US" sz="2000" dirty="0"/>
              <a:t> meridian)</a:t>
            </a:r>
          </a:p>
          <a:p>
            <a:endParaRPr lang="en-US" sz="2000" dirty="0"/>
          </a:p>
          <a:p>
            <a:r>
              <a:rPr lang="en-US" sz="2000" dirty="0"/>
              <a:t>If segment inset is </a:t>
            </a:r>
            <a:r>
              <a:rPr lang="en-US" sz="2000" b="1" dirty="0"/>
              <a:t>not</a:t>
            </a:r>
            <a:r>
              <a:rPr lang="en-US" sz="2000" dirty="0"/>
              <a:t> correct (add):</a:t>
            </a:r>
          </a:p>
          <a:p>
            <a:endParaRPr lang="en-US" sz="2000" b="1" dirty="0"/>
          </a:p>
          <a:p>
            <a:r>
              <a:rPr lang="en-US" sz="2000" b="1" dirty="0"/>
              <a:t>Once for near:</a:t>
            </a:r>
          </a:p>
          <a:p>
            <a:r>
              <a:rPr lang="en-US" sz="2000" dirty="0"/>
              <a:t>Prism from near = (</a:t>
            </a:r>
            <a:r>
              <a:rPr lang="en-US" sz="2000" dirty="0" err="1"/>
              <a:t>dist</a:t>
            </a:r>
            <a:r>
              <a:rPr lang="en-US" sz="2000" dirty="0"/>
              <a:t> from </a:t>
            </a:r>
            <a:r>
              <a:rPr lang="en-US" sz="2000" dirty="0" err="1"/>
              <a:t>seg</a:t>
            </a:r>
            <a:r>
              <a:rPr lang="en-US" sz="2000" dirty="0"/>
              <a:t> OC to LOS)x(Add Power)</a:t>
            </a:r>
          </a:p>
        </p:txBody>
      </p:sp>
    </p:spTree>
    <p:extLst>
      <p:ext uri="{BB962C8B-B14F-4D97-AF65-F5344CB8AC3E}">
        <p14:creationId xmlns:p14="http://schemas.microsoft.com/office/powerpoint/2010/main" val="33995745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Multifocal Lenses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Placement of Optical Centers</a:t>
            </a:r>
          </a:p>
        </p:txBody>
      </p:sp>
      <p:pic>
        <p:nvPicPr>
          <p:cNvPr id="7" name="Picture 3" descr="nearpd">
            <a:extLst>
              <a:ext uri="{FF2B5EF4-FFF2-40B4-BE49-F238E27FC236}">
                <a16:creationId xmlns:a16="http://schemas.microsoft.com/office/drawing/2014/main" id="{E9938D31-C7B5-AD4E-A13A-C471EEA3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66" y="1406187"/>
            <a:ext cx="4400550" cy="535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D49662-9F6E-304F-AB39-D0E33DE5A937}"/>
              </a:ext>
            </a:extLst>
          </p:cNvPr>
          <p:cNvSpPr txBox="1"/>
          <p:nvPr/>
        </p:nvSpPr>
        <p:spPr>
          <a:xfrm>
            <a:off x="657225" y="1814513"/>
            <a:ext cx="45005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Lateral Placement</a:t>
            </a:r>
          </a:p>
          <a:p>
            <a:endParaRPr lang="en-US" sz="2000" dirty="0"/>
          </a:p>
          <a:p>
            <a:r>
              <a:rPr lang="en-US" sz="2000" dirty="0"/>
              <a:t>Distance: Distance PD</a:t>
            </a:r>
          </a:p>
          <a:p>
            <a:endParaRPr lang="en-US" sz="2000" dirty="0"/>
          </a:p>
          <a:p>
            <a:r>
              <a:rPr lang="en-US" sz="2000" dirty="0"/>
              <a:t>Near: Inset: (</a:t>
            </a:r>
            <a:r>
              <a:rPr lang="en-US" sz="2000" dirty="0" err="1"/>
              <a:t>Dist</a:t>
            </a:r>
            <a:r>
              <a:rPr lang="en-US" sz="2000" dirty="0"/>
              <a:t> PD – Near PD)/2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8555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Multifocal Lenses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Placement of Optical Centers</a:t>
            </a:r>
          </a:p>
        </p:txBody>
      </p:sp>
      <p:pic>
        <p:nvPicPr>
          <p:cNvPr id="6" name="Picture 1031" descr="inset">
            <a:extLst>
              <a:ext uri="{FF2B5EF4-FFF2-40B4-BE49-F238E27FC236}">
                <a16:creationId xmlns:a16="http://schemas.microsoft.com/office/drawing/2014/main" id="{B79073CE-F288-D942-B1D3-3E492809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3" y="1771650"/>
            <a:ext cx="37655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01B89C-5103-CD46-A8E9-1F04FEFBA739}"/>
              </a:ext>
            </a:extLst>
          </p:cNvPr>
          <p:cNvSpPr txBox="1"/>
          <p:nvPr/>
        </p:nvSpPr>
        <p:spPr>
          <a:xfrm>
            <a:off x="4443413" y="1843090"/>
            <a:ext cx="3914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Vertical Placement</a:t>
            </a:r>
          </a:p>
          <a:p>
            <a:endParaRPr lang="en-US" sz="2000" dirty="0"/>
          </a:p>
          <a:p>
            <a:r>
              <a:rPr lang="en-US" sz="2000" dirty="0"/>
              <a:t>Distance: ½ B dimension</a:t>
            </a:r>
          </a:p>
          <a:p>
            <a:endParaRPr lang="en-US" sz="2000" dirty="0"/>
          </a:p>
          <a:p>
            <a:r>
              <a:rPr lang="en-US" sz="2000" dirty="0"/>
              <a:t>Near: determined by </a:t>
            </a:r>
            <a:r>
              <a:rPr lang="en-US" sz="2000" dirty="0" err="1"/>
              <a:t>seg</a:t>
            </a:r>
            <a:r>
              <a:rPr lang="en-US" sz="2000" dirty="0"/>
              <a:t> type and height</a:t>
            </a:r>
          </a:p>
        </p:txBody>
      </p:sp>
    </p:spTree>
    <p:extLst>
      <p:ext uri="{BB962C8B-B14F-4D97-AF65-F5344CB8AC3E}">
        <p14:creationId xmlns:p14="http://schemas.microsoft.com/office/powerpoint/2010/main" val="33457296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Multifocal Lenses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A84A7-2225-D847-9E8C-06158EF53A39}"/>
              </a:ext>
            </a:extLst>
          </p:cNvPr>
          <p:cNvSpPr txBox="1"/>
          <p:nvPr/>
        </p:nvSpPr>
        <p:spPr>
          <a:xfrm>
            <a:off x="1371600" y="947928"/>
            <a:ext cx="61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Specifying Segment Height &amp; Placement</a:t>
            </a:r>
          </a:p>
        </p:txBody>
      </p:sp>
      <p:pic>
        <p:nvPicPr>
          <p:cNvPr id="6" name="Picture 1031" descr="inset">
            <a:extLst>
              <a:ext uri="{FF2B5EF4-FFF2-40B4-BE49-F238E27FC236}">
                <a16:creationId xmlns:a16="http://schemas.microsoft.com/office/drawing/2014/main" id="{B79073CE-F288-D942-B1D3-3E492809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2" y="1771650"/>
            <a:ext cx="4346817" cy="391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01B89C-5103-CD46-A8E9-1F04FEFBA739}"/>
              </a:ext>
            </a:extLst>
          </p:cNvPr>
          <p:cNvSpPr txBox="1"/>
          <p:nvPr/>
        </p:nvSpPr>
        <p:spPr>
          <a:xfrm>
            <a:off x="4886325" y="3659654"/>
            <a:ext cx="39147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Segment Height</a:t>
            </a:r>
          </a:p>
          <a:p>
            <a:endParaRPr lang="en-US" sz="2000" dirty="0"/>
          </a:p>
          <a:p>
            <a:r>
              <a:rPr lang="en-US" sz="2000" dirty="0"/>
              <a:t>Bifocals are typically fitted at lower limbus/lower lid margin</a:t>
            </a:r>
          </a:p>
          <a:p>
            <a:endParaRPr lang="en-US" sz="2000" dirty="0"/>
          </a:p>
          <a:p>
            <a:r>
              <a:rPr lang="en-US" sz="2000" dirty="0"/>
              <a:t>Trifocals are typically fitted higher than bifocal (lower pupil margin)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E4C89-D8CE-A94C-A3FB-4B93ABC24532}"/>
              </a:ext>
            </a:extLst>
          </p:cNvPr>
          <p:cNvSpPr txBox="1"/>
          <p:nvPr/>
        </p:nvSpPr>
        <p:spPr>
          <a:xfrm>
            <a:off x="5172073" y="1721334"/>
            <a:ext cx="191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inset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E7F479-50D2-8D49-9E66-B0CEE3005A09}"/>
              </a:ext>
            </a:extLst>
          </p:cNvPr>
          <p:cNvCxnSpPr/>
          <p:nvPr/>
        </p:nvCxnSpPr>
        <p:spPr>
          <a:xfrm flipH="1">
            <a:off x="2671763" y="1967359"/>
            <a:ext cx="2386012" cy="15187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8F5665-8748-2E48-BCAA-A06299615839}"/>
              </a:ext>
            </a:extLst>
          </p:cNvPr>
          <p:cNvSpPr txBox="1"/>
          <p:nvPr/>
        </p:nvSpPr>
        <p:spPr>
          <a:xfrm>
            <a:off x="5443538" y="2886075"/>
            <a:ext cx="1848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Segment Height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4E387A-F8A6-4E44-96E3-D8D6CF2D7BBC}"/>
              </a:ext>
            </a:extLst>
          </p:cNvPr>
          <p:cNvCxnSpPr>
            <a:cxnSpLocks/>
          </p:cNvCxnSpPr>
          <p:nvPr/>
        </p:nvCxnSpPr>
        <p:spPr>
          <a:xfrm flipH="1">
            <a:off x="2028825" y="3148207"/>
            <a:ext cx="3414713" cy="14809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551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3D7B-5A23-EE4F-B22C-4A538E38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Tints &amp; Absorptive Coatings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F8E6AA-545C-6141-9E32-395A8EA2490D}"/>
              </a:ext>
            </a:extLst>
          </p:cNvPr>
          <p:cNvSpPr txBox="1"/>
          <p:nvPr/>
        </p:nvSpPr>
        <p:spPr>
          <a:xfrm>
            <a:off x="814388" y="1690689"/>
            <a:ext cx="70580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Specification of Lens Tints &amp; Coatings</a:t>
            </a:r>
          </a:p>
          <a:p>
            <a:endParaRPr lang="en-US" sz="2400" dirty="0"/>
          </a:p>
          <a:p>
            <a:r>
              <a:rPr lang="en-US" sz="2400" dirty="0"/>
              <a:t>Characteristics of Photochromic Lenses</a:t>
            </a:r>
          </a:p>
          <a:p>
            <a:endParaRPr lang="en-US" sz="2400" dirty="0"/>
          </a:p>
          <a:p>
            <a:r>
              <a:rPr lang="en-US" sz="2400" dirty="0"/>
              <a:t>Relationship Between Lens Thickness &amp; Spectral Transmission</a:t>
            </a:r>
          </a:p>
          <a:p>
            <a:endParaRPr lang="en-US" sz="2400" dirty="0"/>
          </a:p>
          <a:p>
            <a:r>
              <a:rPr lang="en-US" sz="2400" dirty="0"/>
              <a:t>Special Occupational Requirements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6115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Absorptive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3912D-40FC-7F41-9931-7B37EBD10A7F}"/>
              </a:ext>
            </a:extLst>
          </p:cNvPr>
          <p:cNvSpPr txBox="1"/>
          <p:nvPr/>
        </p:nvSpPr>
        <p:spPr>
          <a:xfrm>
            <a:off x="871537" y="1042988"/>
            <a:ext cx="587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Specification of Lens Tints &amp; Coatings</a:t>
            </a:r>
          </a:p>
        </p:txBody>
      </p:sp>
      <p:pic>
        <p:nvPicPr>
          <p:cNvPr id="5" name="Picture 2" descr="rat">
            <a:extLst>
              <a:ext uri="{FF2B5EF4-FFF2-40B4-BE49-F238E27FC236}">
                <a16:creationId xmlns:a16="http://schemas.microsoft.com/office/drawing/2014/main" id="{A758CC8C-8167-2047-A6E4-20B2EABE2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971682"/>
            <a:ext cx="5057774" cy="43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06708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Absorptive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3912D-40FC-7F41-9931-7B37EBD10A7F}"/>
              </a:ext>
            </a:extLst>
          </p:cNvPr>
          <p:cNvSpPr txBox="1"/>
          <p:nvPr/>
        </p:nvSpPr>
        <p:spPr>
          <a:xfrm>
            <a:off x="871537" y="1042988"/>
            <a:ext cx="587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Specification of Lens Tints &amp; Coatings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8B4A7-AE18-3A4C-860B-1DA5ACB9C07E}"/>
              </a:ext>
            </a:extLst>
          </p:cNvPr>
          <p:cNvSpPr txBox="1"/>
          <p:nvPr/>
        </p:nvSpPr>
        <p:spPr>
          <a:xfrm>
            <a:off x="1371600" y="1943100"/>
            <a:ext cx="6457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Transmission of a simple lens:</a:t>
            </a:r>
          </a:p>
          <a:p>
            <a:pPr lvl="1"/>
            <a:r>
              <a:rPr lang="en-US" altLang="en-US" sz="2000" dirty="0"/>
              <a:t>Transmission = Incident – Reflected – Absorbed</a:t>
            </a:r>
          </a:p>
          <a:p>
            <a:r>
              <a:rPr lang="en-US" altLang="en-US" sz="2000" dirty="0"/>
              <a:t>	</a:t>
            </a:r>
          </a:p>
          <a:p>
            <a:r>
              <a:rPr lang="en-US" altLang="en-US" sz="2000" dirty="0"/>
              <a:t>Transmission of a Lens System</a:t>
            </a:r>
          </a:p>
          <a:p>
            <a:pPr lvl="1"/>
            <a:r>
              <a:rPr lang="en-US" altLang="en-US" sz="2000" dirty="0"/>
              <a:t>The product of individual lens transmissions</a:t>
            </a:r>
          </a:p>
          <a:p>
            <a:pPr lvl="1"/>
            <a:r>
              <a:rPr lang="en-US" altLang="en-US" sz="2000" dirty="0"/>
              <a:t>T = T</a:t>
            </a:r>
            <a:r>
              <a:rPr lang="en-US" altLang="en-US" sz="2000" baseline="-20000" dirty="0"/>
              <a:t>1</a:t>
            </a:r>
            <a:r>
              <a:rPr lang="en-US" altLang="en-US" sz="2000" dirty="0"/>
              <a:t>T</a:t>
            </a:r>
            <a:r>
              <a:rPr lang="en-US" altLang="en-US" sz="2000" baseline="-20000" dirty="0"/>
              <a:t>2</a:t>
            </a:r>
            <a:r>
              <a:rPr lang="en-US" altLang="en-US" sz="2000" dirty="0"/>
              <a:t>T</a:t>
            </a:r>
            <a:r>
              <a:rPr lang="en-US" altLang="en-US" sz="2000" baseline="-20000" dirty="0"/>
              <a:t>3</a:t>
            </a:r>
            <a:r>
              <a:rPr lang="en-US" altLang="en-US" sz="2000" dirty="0"/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157FC-5251-C045-8B23-C04306FF4F35}"/>
              </a:ext>
            </a:extLst>
          </p:cNvPr>
          <p:cNvSpPr txBox="1"/>
          <p:nvPr/>
        </p:nvSpPr>
        <p:spPr>
          <a:xfrm>
            <a:off x="1243017" y="4486275"/>
            <a:ext cx="6129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Transmission should be specified as percent Transmission</a:t>
            </a:r>
          </a:p>
        </p:txBody>
      </p:sp>
    </p:spTree>
    <p:extLst>
      <p:ext uri="{BB962C8B-B14F-4D97-AF65-F5344CB8AC3E}">
        <p14:creationId xmlns:p14="http://schemas.microsoft.com/office/powerpoint/2010/main" val="240430943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328607"/>
            <a:ext cx="541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Absorptive Lenses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3912D-40FC-7F41-9931-7B37EBD10A7F}"/>
              </a:ext>
            </a:extLst>
          </p:cNvPr>
          <p:cNvSpPr txBox="1"/>
          <p:nvPr/>
        </p:nvSpPr>
        <p:spPr>
          <a:xfrm>
            <a:off x="871537" y="1042988"/>
            <a:ext cx="587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Specification of Lens Tints &amp; Coatings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8B4A7-AE18-3A4C-860B-1DA5ACB9C07E}"/>
              </a:ext>
            </a:extLst>
          </p:cNvPr>
          <p:cNvSpPr txBox="1"/>
          <p:nvPr/>
        </p:nvSpPr>
        <p:spPr>
          <a:xfrm>
            <a:off x="1371600" y="1943100"/>
            <a:ext cx="64579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b="1" dirty="0"/>
              <a:t>Selective Absorption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Apparent color of lens is a result of the transmission of visible light through the lens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A green lens transmits more green light than any other  color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93999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4061</Words>
  <Application>Microsoft Macintosh PowerPoint</Application>
  <PresentationFormat>On-screen Show (4:3)</PresentationFormat>
  <Paragraphs>1058</Paragraphs>
  <Slides>106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4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Equation</vt:lpstr>
      <vt:lpstr>Ophthalmic Optics Review 2019</vt:lpstr>
      <vt:lpstr>Ophthalmic Prism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Aberrations &amp; Lens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Anisometropia &amp; Aniseikonia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Lens Materials &amp;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Ophthalmic Lenses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Frame Measurements &amp; Specifications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Multifocal Spectacle Correction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Tints &amp; Absorptive Coatings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Ophthalmic Optics Review 2018</dc:title>
  <dc:creator>Chris Woodruff</dc:creator>
  <cp:lastModifiedBy>Chris Woodruff</cp:lastModifiedBy>
  <cp:revision>30</cp:revision>
  <dcterms:created xsi:type="dcterms:W3CDTF">2018-02-19T14:52:48Z</dcterms:created>
  <dcterms:modified xsi:type="dcterms:W3CDTF">2019-02-06T14:37:27Z</dcterms:modified>
</cp:coreProperties>
</file>